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405638" cy="43205400"/>
  <p:notesSz cx="6858000" cy="9144000"/>
  <p:defaultTextStyle>
    <a:defPPr>
      <a:defRPr lang="es-ES"/>
    </a:defPPr>
    <a:lvl1pPr marL="0" algn="l" defTabSz="2160162" rtl="0" eaLnBrk="1" latinLnBrk="0" hangingPunct="1">
      <a:defRPr sz="8500" kern="1200">
        <a:solidFill>
          <a:schemeClr val="tx1"/>
        </a:solidFill>
        <a:latin typeface="+mn-lt"/>
        <a:ea typeface="+mn-ea"/>
        <a:cs typeface="+mn-cs"/>
      </a:defRPr>
    </a:lvl1pPr>
    <a:lvl2pPr marL="2160162" algn="l" defTabSz="2160162" rtl="0" eaLnBrk="1" latinLnBrk="0" hangingPunct="1">
      <a:defRPr sz="8500" kern="1200">
        <a:solidFill>
          <a:schemeClr val="tx1"/>
        </a:solidFill>
        <a:latin typeface="+mn-lt"/>
        <a:ea typeface="+mn-ea"/>
        <a:cs typeface="+mn-cs"/>
      </a:defRPr>
    </a:lvl2pPr>
    <a:lvl3pPr marL="4320323" algn="l" defTabSz="2160162" rtl="0" eaLnBrk="1" latinLnBrk="0" hangingPunct="1">
      <a:defRPr sz="8500" kern="1200">
        <a:solidFill>
          <a:schemeClr val="tx1"/>
        </a:solidFill>
        <a:latin typeface="+mn-lt"/>
        <a:ea typeface="+mn-ea"/>
        <a:cs typeface="+mn-cs"/>
      </a:defRPr>
    </a:lvl3pPr>
    <a:lvl4pPr marL="6480485" algn="l" defTabSz="2160162" rtl="0" eaLnBrk="1" latinLnBrk="0" hangingPunct="1">
      <a:defRPr sz="8500" kern="1200">
        <a:solidFill>
          <a:schemeClr val="tx1"/>
        </a:solidFill>
        <a:latin typeface="+mn-lt"/>
        <a:ea typeface="+mn-ea"/>
        <a:cs typeface="+mn-cs"/>
      </a:defRPr>
    </a:lvl4pPr>
    <a:lvl5pPr marL="8640648" algn="l" defTabSz="2160162" rtl="0" eaLnBrk="1" latinLnBrk="0" hangingPunct="1">
      <a:defRPr sz="8500" kern="1200">
        <a:solidFill>
          <a:schemeClr val="tx1"/>
        </a:solidFill>
        <a:latin typeface="+mn-lt"/>
        <a:ea typeface="+mn-ea"/>
        <a:cs typeface="+mn-cs"/>
      </a:defRPr>
    </a:lvl5pPr>
    <a:lvl6pPr marL="10800810" algn="l" defTabSz="2160162" rtl="0" eaLnBrk="1" latinLnBrk="0" hangingPunct="1">
      <a:defRPr sz="8500" kern="1200">
        <a:solidFill>
          <a:schemeClr val="tx1"/>
        </a:solidFill>
        <a:latin typeface="+mn-lt"/>
        <a:ea typeface="+mn-ea"/>
        <a:cs typeface="+mn-cs"/>
      </a:defRPr>
    </a:lvl6pPr>
    <a:lvl7pPr marL="12960971" algn="l" defTabSz="2160162" rtl="0" eaLnBrk="1" latinLnBrk="0" hangingPunct="1">
      <a:defRPr sz="8500" kern="1200">
        <a:solidFill>
          <a:schemeClr val="tx1"/>
        </a:solidFill>
        <a:latin typeface="+mn-lt"/>
        <a:ea typeface="+mn-ea"/>
        <a:cs typeface="+mn-cs"/>
      </a:defRPr>
    </a:lvl7pPr>
    <a:lvl8pPr marL="15121133" algn="l" defTabSz="2160162" rtl="0" eaLnBrk="1" latinLnBrk="0" hangingPunct="1">
      <a:defRPr sz="8500" kern="1200">
        <a:solidFill>
          <a:schemeClr val="tx1"/>
        </a:solidFill>
        <a:latin typeface="+mn-lt"/>
        <a:ea typeface="+mn-ea"/>
        <a:cs typeface="+mn-cs"/>
      </a:defRPr>
    </a:lvl8pPr>
    <a:lvl9pPr marL="17281295" algn="l" defTabSz="2160162"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5E07"/>
    <a:srgbClr val="BDA72C"/>
    <a:srgbClr val="9253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 d="100"/>
          <a:sy n="13" d="100"/>
        </p:scale>
        <p:origin x="-1936" y="-224"/>
      </p:cViewPr>
      <p:guideLst>
        <p:guide orient="horz" pos="13609"/>
        <p:guide pos="102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423" y="13421681"/>
            <a:ext cx="27544793" cy="9261157"/>
          </a:xfrm>
        </p:spPr>
        <p:txBody>
          <a:bodyPr/>
          <a:lstStyle/>
          <a:p>
            <a:r>
              <a:rPr lang="es-ES_tradnl" smtClean="0"/>
              <a:t>Clic para editar título</a:t>
            </a:r>
            <a:endParaRPr lang="es-ES"/>
          </a:p>
        </p:txBody>
      </p:sp>
      <p:sp>
        <p:nvSpPr>
          <p:cNvPr id="3" name="Subtítulo 2"/>
          <p:cNvSpPr>
            <a:spLocks noGrp="1"/>
          </p:cNvSpPr>
          <p:nvPr>
            <p:ph type="subTitle" idx="1"/>
          </p:nvPr>
        </p:nvSpPr>
        <p:spPr>
          <a:xfrm>
            <a:off x="4860847" y="24483060"/>
            <a:ext cx="22683946" cy="11041380"/>
          </a:xfrm>
        </p:spPr>
        <p:txBody>
          <a:bodyPr/>
          <a:lstStyle>
            <a:lvl1pPr marL="0" indent="0" algn="ctr">
              <a:buNone/>
              <a:defRPr>
                <a:solidFill>
                  <a:schemeClr val="tx1">
                    <a:tint val="75000"/>
                  </a:schemeClr>
                </a:solidFill>
              </a:defRPr>
            </a:lvl1pPr>
            <a:lvl2pPr marL="2160162" indent="0" algn="ctr">
              <a:buNone/>
              <a:defRPr>
                <a:solidFill>
                  <a:schemeClr val="tx1">
                    <a:tint val="75000"/>
                  </a:schemeClr>
                </a:solidFill>
              </a:defRPr>
            </a:lvl2pPr>
            <a:lvl3pPr marL="4320323" indent="0" algn="ctr">
              <a:buNone/>
              <a:defRPr>
                <a:solidFill>
                  <a:schemeClr val="tx1">
                    <a:tint val="75000"/>
                  </a:schemeClr>
                </a:solidFill>
              </a:defRPr>
            </a:lvl3pPr>
            <a:lvl4pPr marL="6480485" indent="0" algn="ctr">
              <a:buNone/>
              <a:defRPr>
                <a:solidFill>
                  <a:schemeClr val="tx1">
                    <a:tint val="75000"/>
                  </a:schemeClr>
                </a:solidFill>
              </a:defRPr>
            </a:lvl4pPr>
            <a:lvl5pPr marL="8640648" indent="0" algn="ctr">
              <a:buNone/>
              <a:defRPr>
                <a:solidFill>
                  <a:schemeClr val="tx1">
                    <a:tint val="75000"/>
                  </a:schemeClr>
                </a:solidFill>
              </a:defRPr>
            </a:lvl5pPr>
            <a:lvl6pPr marL="10800810" indent="0" algn="ctr">
              <a:buNone/>
              <a:defRPr>
                <a:solidFill>
                  <a:schemeClr val="tx1">
                    <a:tint val="75000"/>
                  </a:schemeClr>
                </a:solidFill>
              </a:defRPr>
            </a:lvl6pPr>
            <a:lvl7pPr marL="12960971" indent="0" algn="ctr">
              <a:buNone/>
              <a:defRPr>
                <a:solidFill>
                  <a:schemeClr val="tx1">
                    <a:tint val="75000"/>
                  </a:schemeClr>
                </a:solidFill>
              </a:defRPr>
            </a:lvl7pPr>
            <a:lvl8pPr marL="15121133" indent="0" algn="ctr">
              <a:buNone/>
              <a:defRPr>
                <a:solidFill>
                  <a:schemeClr val="tx1">
                    <a:tint val="75000"/>
                  </a:schemeClr>
                </a:solidFill>
              </a:defRPr>
            </a:lvl8pPr>
            <a:lvl9pPr marL="17281295"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6478F42-ED34-AE4F-8F2D-A3593F8F72B4}" type="datetimeFigureOut">
              <a:rPr lang="es-ES" smtClean="0"/>
              <a:t>25/9/17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241312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6478F42-ED34-AE4F-8F2D-A3593F8F72B4}" type="datetimeFigureOut">
              <a:rPr lang="es-ES" smtClean="0"/>
              <a:t>25/9/17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4681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755019" y="9081138"/>
            <a:ext cx="20090372" cy="193564192"/>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467027" y="9081138"/>
            <a:ext cx="59747895" cy="19356419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6478F42-ED34-AE4F-8F2D-A3593F8F72B4}" type="datetimeFigureOut">
              <a:rPr lang="es-ES" smtClean="0"/>
              <a:t>25/9/17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418168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6478F42-ED34-AE4F-8F2D-A3593F8F72B4}" type="datetimeFigureOut">
              <a:rPr lang="es-ES" smtClean="0"/>
              <a:t>25/9/17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389617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559823" y="27763473"/>
            <a:ext cx="27544793" cy="8581073"/>
          </a:xfrm>
        </p:spPr>
        <p:txBody>
          <a:bodyPr anchor="t"/>
          <a:lstStyle>
            <a:lvl1pPr algn="l">
              <a:defRPr sz="18900" b="1" cap="all"/>
            </a:lvl1pPr>
          </a:lstStyle>
          <a:p>
            <a:r>
              <a:rPr lang="es-ES_tradnl" smtClean="0"/>
              <a:t>Clic para editar título</a:t>
            </a:r>
            <a:endParaRPr lang="es-ES"/>
          </a:p>
        </p:txBody>
      </p:sp>
      <p:sp>
        <p:nvSpPr>
          <p:cNvPr id="3" name="Marcador de texto 2"/>
          <p:cNvSpPr>
            <a:spLocks noGrp="1"/>
          </p:cNvSpPr>
          <p:nvPr>
            <p:ph type="body" idx="1"/>
          </p:nvPr>
        </p:nvSpPr>
        <p:spPr>
          <a:xfrm>
            <a:off x="2559823" y="18312294"/>
            <a:ext cx="27544793" cy="9451179"/>
          </a:xfrm>
        </p:spPr>
        <p:txBody>
          <a:bodyPr anchor="b"/>
          <a:lstStyle>
            <a:lvl1pPr marL="0" indent="0">
              <a:buNone/>
              <a:defRPr sz="9500">
                <a:solidFill>
                  <a:schemeClr val="tx1">
                    <a:tint val="75000"/>
                  </a:schemeClr>
                </a:solidFill>
              </a:defRPr>
            </a:lvl1pPr>
            <a:lvl2pPr marL="2160162" indent="0">
              <a:buNone/>
              <a:defRPr sz="8500">
                <a:solidFill>
                  <a:schemeClr val="tx1">
                    <a:tint val="75000"/>
                  </a:schemeClr>
                </a:solidFill>
              </a:defRPr>
            </a:lvl2pPr>
            <a:lvl3pPr marL="4320323" indent="0">
              <a:buNone/>
              <a:defRPr sz="7500">
                <a:solidFill>
                  <a:schemeClr val="tx1">
                    <a:tint val="75000"/>
                  </a:schemeClr>
                </a:solidFill>
              </a:defRPr>
            </a:lvl3pPr>
            <a:lvl4pPr marL="6480485" indent="0">
              <a:buNone/>
              <a:defRPr sz="6700">
                <a:solidFill>
                  <a:schemeClr val="tx1">
                    <a:tint val="75000"/>
                  </a:schemeClr>
                </a:solidFill>
              </a:defRPr>
            </a:lvl4pPr>
            <a:lvl5pPr marL="8640648" indent="0">
              <a:buNone/>
              <a:defRPr sz="6700">
                <a:solidFill>
                  <a:schemeClr val="tx1">
                    <a:tint val="75000"/>
                  </a:schemeClr>
                </a:solidFill>
              </a:defRPr>
            </a:lvl5pPr>
            <a:lvl6pPr marL="10800810" indent="0">
              <a:buNone/>
              <a:defRPr sz="6700">
                <a:solidFill>
                  <a:schemeClr val="tx1">
                    <a:tint val="75000"/>
                  </a:schemeClr>
                </a:solidFill>
              </a:defRPr>
            </a:lvl6pPr>
            <a:lvl7pPr marL="12960971" indent="0">
              <a:buNone/>
              <a:defRPr sz="6700">
                <a:solidFill>
                  <a:schemeClr val="tx1">
                    <a:tint val="75000"/>
                  </a:schemeClr>
                </a:solidFill>
              </a:defRPr>
            </a:lvl7pPr>
            <a:lvl8pPr marL="15121133" indent="0">
              <a:buNone/>
              <a:defRPr sz="6700">
                <a:solidFill>
                  <a:schemeClr val="tx1">
                    <a:tint val="75000"/>
                  </a:schemeClr>
                </a:solidFill>
              </a:defRPr>
            </a:lvl8pPr>
            <a:lvl9pPr marL="17281295" indent="0">
              <a:buNone/>
              <a:defRPr sz="67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6478F42-ED34-AE4F-8F2D-A3593F8F72B4}" type="datetimeFigureOut">
              <a:rPr lang="es-ES" smtClean="0"/>
              <a:t>25/9/17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27833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467029" y="52936623"/>
            <a:ext cx="39916322" cy="149708708"/>
          </a:xfrm>
        </p:spPr>
        <p:txBody>
          <a:bodyPr/>
          <a:lstStyle>
            <a:lvl1pPr>
              <a:defRPr sz="132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4923443" y="52936623"/>
            <a:ext cx="39921946" cy="149708708"/>
          </a:xfrm>
        </p:spPr>
        <p:txBody>
          <a:bodyPr/>
          <a:lstStyle>
            <a:lvl1pPr>
              <a:defRPr sz="132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6478F42-ED34-AE4F-8F2D-A3593F8F72B4}" type="datetimeFigureOut">
              <a:rPr lang="es-ES" smtClean="0"/>
              <a:t>25/9/17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282326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620282" y="1730219"/>
            <a:ext cx="29165075" cy="72009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1620282" y="9671212"/>
            <a:ext cx="14318118" cy="4030501"/>
          </a:xfrm>
        </p:spPr>
        <p:txBody>
          <a:bodyPr anchor="b"/>
          <a:lstStyle>
            <a:lvl1pPr marL="0" indent="0">
              <a:buNone/>
              <a:defRPr sz="11400" b="1"/>
            </a:lvl1pPr>
            <a:lvl2pPr marL="2160162" indent="0">
              <a:buNone/>
              <a:defRPr sz="9500" b="1"/>
            </a:lvl2pPr>
            <a:lvl3pPr marL="4320323" indent="0">
              <a:buNone/>
              <a:defRPr sz="8500" b="1"/>
            </a:lvl3pPr>
            <a:lvl4pPr marL="6480485" indent="0">
              <a:buNone/>
              <a:defRPr sz="7500" b="1"/>
            </a:lvl4pPr>
            <a:lvl5pPr marL="8640648" indent="0">
              <a:buNone/>
              <a:defRPr sz="7500" b="1"/>
            </a:lvl5pPr>
            <a:lvl6pPr marL="10800810" indent="0">
              <a:buNone/>
              <a:defRPr sz="7500" b="1"/>
            </a:lvl6pPr>
            <a:lvl7pPr marL="12960971" indent="0">
              <a:buNone/>
              <a:defRPr sz="7500" b="1"/>
            </a:lvl7pPr>
            <a:lvl8pPr marL="15121133" indent="0">
              <a:buNone/>
              <a:defRPr sz="7500" b="1"/>
            </a:lvl8pPr>
            <a:lvl9pPr marL="17281295" indent="0">
              <a:buNone/>
              <a:defRPr sz="75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1620282" y="13701712"/>
            <a:ext cx="14318118" cy="24893114"/>
          </a:xfrm>
        </p:spPr>
        <p:txBody>
          <a:bodyPr/>
          <a:lstStyle>
            <a:lvl1pPr>
              <a:defRPr sz="11400"/>
            </a:lvl1pPr>
            <a:lvl2pPr>
              <a:defRPr sz="9500"/>
            </a:lvl2pPr>
            <a:lvl3pPr>
              <a:defRPr sz="8500"/>
            </a:lvl3pPr>
            <a:lvl4pPr>
              <a:defRPr sz="7500"/>
            </a:lvl4pPr>
            <a:lvl5pPr>
              <a:defRPr sz="7500"/>
            </a:lvl5pPr>
            <a:lvl6pPr>
              <a:defRPr sz="7500"/>
            </a:lvl6pPr>
            <a:lvl7pPr>
              <a:defRPr sz="7500"/>
            </a:lvl7pPr>
            <a:lvl8pPr>
              <a:defRPr sz="7500"/>
            </a:lvl8pPr>
            <a:lvl9pPr>
              <a:defRPr sz="7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16461616" y="9671212"/>
            <a:ext cx="14323742" cy="4030501"/>
          </a:xfrm>
        </p:spPr>
        <p:txBody>
          <a:bodyPr anchor="b"/>
          <a:lstStyle>
            <a:lvl1pPr marL="0" indent="0">
              <a:buNone/>
              <a:defRPr sz="11400" b="1"/>
            </a:lvl1pPr>
            <a:lvl2pPr marL="2160162" indent="0">
              <a:buNone/>
              <a:defRPr sz="9500" b="1"/>
            </a:lvl2pPr>
            <a:lvl3pPr marL="4320323" indent="0">
              <a:buNone/>
              <a:defRPr sz="8500" b="1"/>
            </a:lvl3pPr>
            <a:lvl4pPr marL="6480485" indent="0">
              <a:buNone/>
              <a:defRPr sz="7500" b="1"/>
            </a:lvl4pPr>
            <a:lvl5pPr marL="8640648" indent="0">
              <a:buNone/>
              <a:defRPr sz="7500" b="1"/>
            </a:lvl5pPr>
            <a:lvl6pPr marL="10800810" indent="0">
              <a:buNone/>
              <a:defRPr sz="7500" b="1"/>
            </a:lvl6pPr>
            <a:lvl7pPr marL="12960971" indent="0">
              <a:buNone/>
              <a:defRPr sz="7500" b="1"/>
            </a:lvl7pPr>
            <a:lvl8pPr marL="15121133" indent="0">
              <a:buNone/>
              <a:defRPr sz="7500" b="1"/>
            </a:lvl8pPr>
            <a:lvl9pPr marL="17281295" indent="0">
              <a:buNone/>
              <a:defRPr sz="75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16461616" y="13701712"/>
            <a:ext cx="14323742" cy="24893114"/>
          </a:xfrm>
        </p:spPr>
        <p:txBody>
          <a:bodyPr/>
          <a:lstStyle>
            <a:lvl1pPr>
              <a:defRPr sz="11400"/>
            </a:lvl1pPr>
            <a:lvl2pPr>
              <a:defRPr sz="9500"/>
            </a:lvl2pPr>
            <a:lvl3pPr>
              <a:defRPr sz="8500"/>
            </a:lvl3pPr>
            <a:lvl4pPr>
              <a:defRPr sz="7500"/>
            </a:lvl4pPr>
            <a:lvl5pPr>
              <a:defRPr sz="7500"/>
            </a:lvl5pPr>
            <a:lvl6pPr>
              <a:defRPr sz="7500"/>
            </a:lvl6pPr>
            <a:lvl7pPr>
              <a:defRPr sz="7500"/>
            </a:lvl7pPr>
            <a:lvl8pPr>
              <a:defRPr sz="7500"/>
            </a:lvl8pPr>
            <a:lvl9pPr>
              <a:defRPr sz="7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6478F42-ED34-AE4F-8F2D-A3593F8F72B4}" type="datetimeFigureOut">
              <a:rPr lang="es-ES" smtClean="0"/>
              <a:t>25/9/17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12312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6478F42-ED34-AE4F-8F2D-A3593F8F72B4}" type="datetimeFigureOut">
              <a:rPr lang="es-ES" smtClean="0"/>
              <a:t>25/9/17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91813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6478F42-ED34-AE4F-8F2D-A3593F8F72B4}" type="datetimeFigureOut">
              <a:rPr lang="es-ES" smtClean="0"/>
              <a:t>25/9/17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50564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20284" y="1720215"/>
            <a:ext cx="10661232" cy="7320916"/>
          </a:xfrm>
        </p:spPr>
        <p:txBody>
          <a:bodyPr anchor="b"/>
          <a:lstStyle>
            <a:lvl1pPr algn="l">
              <a:defRPr sz="9500" b="1"/>
            </a:lvl1pPr>
          </a:lstStyle>
          <a:p>
            <a:r>
              <a:rPr lang="es-ES_tradnl" smtClean="0"/>
              <a:t>Clic para editar título</a:t>
            </a:r>
            <a:endParaRPr lang="es-ES"/>
          </a:p>
        </p:txBody>
      </p:sp>
      <p:sp>
        <p:nvSpPr>
          <p:cNvPr id="3" name="Marcador de contenido 2"/>
          <p:cNvSpPr>
            <a:spLocks noGrp="1"/>
          </p:cNvSpPr>
          <p:nvPr>
            <p:ph idx="1"/>
          </p:nvPr>
        </p:nvSpPr>
        <p:spPr>
          <a:xfrm>
            <a:off x="12669704" y="1720219"/>
            <a:ext cx="18115652" cy="36874611"/>
          </a:xfrm>
        </p:spPr>
        <p:txBody>
          <a:bodyPr/>
          <a:lstStyle>
            <a:lvl1pPr>
              <a:defRPr sz="15100"/>
            </a:lvl1pPr>
            <a:lvl2pPr>
              <a:defRPr sz="13200"/>
            </a:lvl2pPr>
            <a:lvl3pPr>
              <a:defRPr sz="11400"/>
            </a:lvl3pPr>
            <a:lvl4pPr>
              <a:defRPr sz="9500"/>
            </a:lvl4pPr>
            <a:lvl5pPr>
              <a:defRPr sz="9500"/>
            </a:lvl5pPr>
            <a:lvl6pPr>
              <a:defRPr sz="9500"/>
            </a:lvl6pPr>
            <a:lvl7pPr>
              <a:defRPr sz="9500"/>
            </a:lvl7pPr>
            <a:lvl8pPr>
              <a:defRPr sz="9500"/>
            </a:lvl8pPr>
            <a:lvl9pPr>
              <a:defRPr sz="9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1620284" y="9041133"/>
            <a:ext cx="10661232" cy="29553697"/>
          </a:xfrm>
        </p:spPr>
        <p:txBody>
          <a:bodyPr/>
          <a:lstStyle>
            <a:lvl1pPr marL="0" indent="0">
              <a:buNone/>
              <a:defRPr sz="6700"/>
            </a:lvl1pPr>
            <a:lvl2pPr marL="2160162" indent="0">
              <a:buNone/>
              <a:defRPr sz="5700"/>
            </a:lvl2pPr>
            <a:lvl3pPr marL="4320323" indent="0">
              <a:buNone/>
              <a:defRPr sz="4700"/>
            </a:lvl3pPr>
            <a:lvl4pPr marL="6480485" indent="0">
              <a:buNone/>
              <a:defRPr sz="4200"/>
            </a:lvl4pPr>
            <a:lvl5pPr marL="8640648" indent="0">
              <a:buNone/>
              <a:defRPr sz="4200"/>
            </a:lvl5pPr>
            <a:lvl6pPr marL="10800810" indent="0">
              <a:buNone/>
              <a:defRPr sz="4200"/>
            </a:lvl6pPr>
            <a:lvl7pPr marL="12960971" indent="0">
              <a:buNone/>
              <a:defRPr sz="4200"/>
            </a:lvl7pPr>
            <a:lvl8pPr marL="15121133" indent="0">
              <a:buNone/>
              <a:defRPr sz="4200"/>
            </a:lvl8pPr>
            <a:lvl9pPr marL="17281295" indent="0">
              <a:buNone/>
              <a:defRPr sz="4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6478F42-ED34-AE4F-8F2D-A3593F8F72B4}" type="datetimeFigureOut">
              <a:rPr lang="es-ES" smtClean="0"/>
              <a:t>25/9/17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92743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51732" y="30243780"/>
            <a:ext cx="19443383" cy="3570449"/>
          </a:xfrm>
        </p:spPr>
        <p:txBody>
          <a:bodyPr anchor="b"/>
          <a:lstStyle>
            <a:lvl1pPr algn="l">
              <a:defRPr sz="95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6351732" y="3860482"/>
            <a:ext cx="19443383" cy="25923240"/>
          </a:xfrm>
        </p:spPr>
        <p:txBody>
          <a:bodyPr/>
          <a:lstStyle>
            <a:lvl1pPr marL="0" indent="0">
              <a:buNone/>
              <a:defRPr sz="15100"/>
            </a:lvl1pPr>
            <a:lvl2pPr marL="2160162" indent="0">
              <a:buNone/>
              <a:defRPr sz="13200"/>
            </a:lvl2pPr>
            <a:lvl3pPr marL="4320323" indent="0">
              <a:buNone/>
              <a:defRPr sz="11400"/>
            </a:lvl3pPr>
            <a:lvl4pPr marL="6480485" indent="0">
              <a:buNone/>
              <a:defRPr sz="9500"/>
            </a:lvl4pPr>
            <a:lvl5pPr marL="8640648" indent="0">
              <a:buNone/>
              <a:defRPr sz="9500"/>
            </a:lvl5pPr>
            <a:lvl6pPr marL="10800810" indent="0">
              <a:buNone/>
              <a:defRPr sz="9500"/>
            </a:lvl6pPr>
            <a:lvl7pPr marL="12960971" indent="0">
              <a:buNone/>
              <a:defRPr sz="9500"/>
            </a:lvl7pPr>
            <a:lvl8pPr marL="15121133" indent="0">
              <a:buNone/>
              <a:defRPr sz="9500"/>
            </a:lvl8pPr>
            <a:lvl9pPr marL="17281295" indent="0">
              <a:buNone/>
              <a:defRPr sz="9500"/>
            </a:lvl9pPr>
          </a:lstStyle>
          <a:p>
            <a:endParaRPr lang="es-ES"/>
          </a:p>
        </p:txBody>
      </p:sp>
      <p:sp>
        <p:nvSpPr>
          <p:cNvPr id="4" name="Marcador de texto 3"/>
          <p:cNvSpPr>
            <a:spLocks noGrp="1"/>
          </p:cNvSpPr>
          <p:nvPr>
            <p:ph type="body" sz="half" idx="2"/>
          </p:nvPr>
        </p:nvSpPr>
        <p:spPr>
          <a:xfrm>
            <a:off x="6351732" y="33814229"/>
            <a:ext cx="19443383" cy="5070630"/>
          </a:xfrm>
        </p:spPr>
        <p:txBody>
          <a:bodyPr/>
          <a:lstStyle>
            <a:lvl1pPr marL="0" indent="0">
              <a:buNone/>
              <a:defRPr sz="6700"/>
            </a:lvl1pPr>
            <a:lvl2pPr marL="2160162" indent="0">
              <a:buNone/>
              <a:defRPr sz="5700"/>
            </a:lvl2pPr>
            <a:lvl3pPr marL="4320323" indent="0">
              <a:buNone/>
              <a:defRPr sz="4700"/>
            </a:lvl3pPr>
            <a:lvl4pPr marL="6480485" indent="0">
              <a:buNone/>
              <a:defRPr sz="4200"/>
            </a:lvl4pPr>
            <a:lvl5pPr marL="8640648" indent="0">
              <a:buNone/>
              <a:defRPr sz="4200"/>
            </a:lvl5pPr>
            <a:lvl6pPr marL="10800810" indent="0">
              <a:buNone/>
              <a:defRPr sz="4200"/>
            </a:lvl6pPr>
            <a:lvl7pPr marL="12960971" indent="0">
              <a:buNone/>
              <a:defRPr sz="4200"/>
            </a:lvl7pPr>
            <a:lvl8pPr marL="15121133" indent="0">
              <a:buNone/>
              <a:defRPr sz="4200"/>
            </a:lvl8pPr>
            <a:lvl9pPr marL="17281295" indent="0">
              <a:buNone/>
              <a:defRPr sz="42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6478F42-ED34-AE4F-8F2D-A3593F8F72B4}" type="datetimeFigureOut">
              <a:rPr lang="es-ES" smtClean="0"/>
              <a:t>25/9/17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EB0133-B401-9048-9A56-E0D86D6D2400}" type="slidenum">
              <a:rPr lang="es-ES" smtClean="0"/>
              <a:t>‹Nr.›</a:t>
            </a:fld>
            <a:endParaRPr lang="es-ES"/>
          </a:p>
        </p:txBody>
      </p:sp>
    </p:spTree>
    <p:extLst>
      <p:ext uri="{BB962C8B-B14F-4D97-AF65-F5344CB8AC3E}">
        <p14:creationId xmlns:p14="http://schemas.microsoft.com/office/powerpoint/2010/main" val="2954242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620282" y="1730219"/>
            <a:ext cx="29165075" cy="7200900"/>
          </a:xfrm>
          <a:prstGeom prst="rect">
            <a:avLst/>
          </a:prstGeom>
        </p:spPr>
        <p:txBody>
          <a:bodyPr vert="horz" lIns="432032" tIns="216017" rIns="432032" bIns="216017"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1620282" y="10081264"/>
            <a:ext cx="29165075" cy="28513567"/>
          </a:xfrm>
          <a:prstGeom prst="rect">
            <a:avLst/>
          </a:prstGeom>
        </p:spPr>
        <p:txBody>
          <a:bodyPr vert="horz" lIns="432032" tIns="216017" rIns="432032" bIns="216017"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1620282" y="40045008"/>
            <a:ext cx="7561316" cy="2300288"/>
          </a:xfrm>
          <a:prstGeom prst="rect">
            <a:avLst/>
          </a:prstGeom>
        </p:spPr>
        <p:txBody>
          <a:bodyPr vert="horz" lIns="432032" tIns="216017" rIns="432032" bIns="216017" rtlCol="0" anchor="ctr"/>
          <a:lstStyle>
            <a:lvl1pPr algn="l">
              <a:defRPr sz="5700">
                <a:solidFill>
                  <a:schemeClr val="tx1">
                    <a:tint val="75000"/>
                  </a:schemeClr>
                </a:solidFill>
              </a:defRPr>
            </a:lvl1pPr>
          </a:lstStyle>
          <a:p>
            <a:fld id="{A6478F42-ED34-AE4F-8F2D-A3593F8F72B4}" type="datetimeFigureOut">
              <a:rPr lang="es-ES" smtClean="0"/>
              <a:t>25/9/17</a:t>
            </a:fld>
            <a:endParaRPr lang="es-ES"/>
          </a:p>
        </p:txBody>
      </p:sp>
      <p:sp>
        <p:nvSpPr>
          <p:cNvPr id="5" name="Marcador de pie de página 4"/>
          <p:cNvSpPr>
            <a:spLocks noGrp="1"/>
          </p:cNvSpPr>
          <p:nvPr>
            <p:ph type="ftr" sz="quarter" idx="3"/>
          </p:nvPr>
        </p:nvSpPr>
        <p:spPr>
          <a:xfrm>
            <a:off x="11071927" y="40045008"/>
            <a:ext cx="10261785" cy="2300288"/>
          </a:xfrm>
          <a:prstGeom prst="rect">
            <a:avLst/>
          </a:prstGeom>
        </p:spPr>
        <p:txBody>
          <a:bodyPr vert="horz" lIns="432032" tIns="216017" rIns="432032" bIns="216017" rtlCol="0" anchor="ctr"/>
          <a:lstStyle>
            <a:lvl1pPr algn="ctr">
              <a:defRPr sz="57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23224041" y="40045008"/>
            <a:ext cx="7561316" cy="2300288"/>
          </a:xfrm>
          <a:prstGeom prst="rect">
            <a:avLst/>
          </a:prstGeom>
        </p:spPr>
        <p:txBody>
          <a:bodyPr vert="horz" lIns="432032" tIns="216017" rIns="432032" bIns="216017" rtlCol="0" anchor="ctr"/>
          <a:lstStyle>
            <a:lvl1pPr algn="r">
              <a:defRPr sz="5700">
                <a:solidFill>
                  <a:schemeClr val="tx1">
                    <a:tint val="75000"/>
                  </a:schemeClr>
                </a:solidFill>
              </a:defRPr>
            </a:lvl1pPr>
          </a:lstStyle>
          <a:p>
            <a:fld id="{63EB0133-B401-9048-9A56-E0D86D6D2400}" type="slidenum">
              <a:rPr lang="es-ES" smtClean="0"/>
              <a:t>‹Nr.›</a:t>
            </a:fld>
            <a:endParaRPr lang="es-ES"/>
          </a:p>
        </p:txBody>
      </p:sp>
    </p:spTree>
    <p:extLst>
      <p:ext uri="{BB962C8B-B14F-4D97-AF65-F5344CB8AC3E}">
        <p14:creationId xmlns:p14="http://schemas.microsoft.com/office/powerpoint/2010/main" val="277426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0162" rtl="0" eaLnBrk="1" latinLnBrk="0" hangingPunct="1">
        <a:spcBef>
          <a:spcPct val="0"/>
        </a:spcBef>
        <a:buNone/>
        <a:defRPr sz="20800" kern="1200">
          <a:solidFill>
            <a:schemeClr val="tx1"/>
          </a:solidFill>
          <a:latin typeface="+mj-lt"/>
          <a:ea typeface="+mj-ea"/>
          <a:cs typeface="+mj-cs"/>
        </a:defRPr>
      </a:lvl1pPr>
    </p:titleStyle>
    <p:bodyStyle>
      <a:lvl1pPr marL="1620122" indent="-1620122" algn="l" defTabSz="2160162" rtl="0" eaLnBrk="1" latinLnBrk="0" hangingPunct="1">
        <a:spcBef>
          <a:spcPct val="20000"/>
        </a:spcBef>
        <a:buFont typeface="Arial"/>
        <a:buChar char="•"/>
        <a:defRPr sz="15100" kern="1200">
          <a:solidFill>
            <a:schemeClr val="tx1"/>
          </a:solidFill>
          <a:latin typeface="+mn-lt"/>
          <a:ea typeface="+mn-ea"/>
          <a:cs typeface="+mn-cs"/>
        </a:defRPr>
      </a:lvl1pPr>
      <a:lvl2pPr marL="3510263" indent="-1350101" algn="l" defTabSz="2160162" rtl="0" eaLnBrk="1" latinLnBrk="0" hangingPunct="1">
        <a:spcBef>
          <a:spcPct val="20000"/>
        </a:spcBef>
        <a:buFont typeface="Arial"/>
        <a:buChar char="–"/>
        <a:defRPr sz="13200" kern="1200">
          <a:solidFill>
            <a:schemeClr val="tx1"/>
          </a:solidFill>
          <a:latin typeface="+mn-lt"/>
          <a:ea typeface="+mn-ea"/>
          <a:cs typeface="+mn-cs"/>
        </a:defRPr>
      </a:lvl2pPr>
      <a:lvl3pPr marL="5400404" indent="-1080081" algn="l" defTabSz="2160162" rtl="0" eaLnBrk="1" latinLnBrk="0" hangingPunct="1">
        <a:spcBef>
          <a:spcPct val="20000"/>
        </a:spcBef>
        <a:buFont typeface="Arial"/>
        <a:buChar char="•"/>
        <a:defRPr sz="11400" kern="1200">
          <a:solidFill>
            <a:schemeClr val="tx1"/>
          </a:solidFill>
          <a:latin typeface="+mn-lt"/>
          <a:ea typeface="+mn-ea"/>
          <a:cs typeface="+mn-cs"/>
        </a:defRPr>
      </a:lvl3pPr>
      <a:lvl4pPr marL="7560567" indent="-1080081" algn="l" defTabSz="2160162" rtl="0" eaLnBrk="1" latinLnBrk="0" hangingPunct="1">
        <a:spcBef>
          <a:spcPct val="20000"/>
        </a:spcBef>
        <a:buFont typeface="Arial"/>
        <a:buChar char="–"/>
        <a:defRPr sz="9500" kern="1200">
          <a:solidFill>
            <a:schemeClr val="tx1"/>
          </a:solidFill>
          <a:latin typeface="+mn-lt"/>
          <a:ea typeface="+mn-ea"/>
          <a:cs typeface="+mn-cs"/>
        </a:defRPr>
      </a:lvl4pPr>
      <a:lvl5pPr marL="9720729" indent="-1080081" algn="l" defTabSz="2160162" rtl="0" eaLnBrk="1" latinLnBrk="0" hangingPunct="1">
        <a:spcBef>
          <a:spcPct val="20000"/>
        </a:spcBef>
        <a:buFont typeface="Arial"/>
        <a:buChar char="»"/>
        <a:defRPr sz="9500" kern="1200">
          <a:solidFill>
            <a:schemeClr val="tx1"/>
          </a:solidFill>
          <a:latin typeface="+mn-lt"/>
          <a:ea typeface="+mn-ea"/>
          <a:cs typeface="+mn-cs"/>
        </a:defRPr>
      </a:lvl5pPr>
      <a:lvl6pPr marL="11880890" indent="-1080081" algn="l" defTabSz="2160162" rtl="0" eaLnBrk="1" latinLnBrk="0" hangingPunct="1">
        <a:spcBef>
          <a:spcPct val="20000"/>
        </a:spcBef>
        <a:buFont typeface="Arial"/>
        <a:buChar char="•"/>
        <a:defRPr sz="9500" kern="1200">
          <a:solidFill>
            <a:schemeClr val="tx1"/>
          </a:solidFill>
          <a:latin typeface="+mn-lt"/>
          <a:ea typeface="+mn-ea"/>
          <a:cs typeface="+mn-cs"/>
        </a:defRPr>
      </a:lvl6pPr>
      <a:lvl7pPr marL="14041052" indent="-1080081" algn="l" defTabSz="2160162" rtl="0" eaLnBrk="1" latinLnBrk="0" hangingPunct="1">
        <a:spcBef>
          <a:spcPct val="20000"/>
        </a:spcBef>
        <a:buFont typeface="Arial"/>
        <a:buChar char="•"/>
        <a:defRPr sz="9500" kern="1200">
          <a:solidFill>
            <a:schemeClr val="tx1"/>
          </a:solidFill>
          <a:latin typeface="+mn-lt"/>
          <a:ea typeface="+mn-ea"/>
          <a:cs typeface="+mn-cs"/>
        </a:defRPr>
      </a:lvl7pPr>
      <a:lvl8pPr marL="16201214" indent="-1080081" algn="l" defTabSz="2160162" rtl="0" eaLnBrk="1" latinLnBrk="0" hangingPunct="1">
        <a:spcBef>
          <a:spcPct val="20000"/>
        </a:spcBef>
        <a:buFont typeface="Arial"/>
        <a:buChar char="•"/>
        <a:defRPr sz="9500" kern="1200">
          <a:solidFill>
            <a:schemeClr val="tx1"/>
          </a:solidFill>
          <a:latin typeface="+mn-lt"/>
          <a:ea typeface="+mn-ea"/>
          <a:cs typeface="+mn-cs"/>
        </a:defRPr>
      </a:lvl8pPr>
      <a:lvl9pPr marL="18361376" indent="-1080081" algn="l" defTabSz="2160162" rtl="0" eaLnBrk="1" latinLnBrk="0" hangingPunct="1">
        <a:spcBef>
          <a:spcPct val="20000"/>
        </a:spcBef>
        <a:buFont typeface="Arial"/>
        <a:buChar char="•"/>
        <a:defRPr sz="9500" kern="1200">
          <a:solidFill>
            <a:schemeClr val="tx1"/>
          </a:solidFill>
          <a:latin typeface="+mn-lt"/>
          <a:ea typeface="+mn-ea"/>
          <a:cs typeface="+mn-cs"/>
        </a:defRPr>
      </a:lvl9pPr>
    </p:bodyStyle>
    <p:otherStyle>
      <a:defPPr>
        <a:defRPr lang="es-ES"/>
      </a:defPPr>
      <a:lvl1pPr marL="0" algn="l" defTabSz="2160162" rtl="0" eaLnBrk="1" latinLnBrk="0" hangingPunct="1">
        <a:defRPr sz="8500" kern="1200">
          <a:solidFill>
            <a:schemeClr val="tx1"/>
          </a:solidFill>
          <a:latin typeface="+mn-lt"/>
          <a:ea typeface="+mn-ea"/>
          <a:cs typeface="+mn-cs"/>
        </a:defRPr>
      </a:lvl1pPr>
      <a:lvl2pPr marL="2160162" algn="l" defTabSz="2160162" rtl="0" eaLnBrk="1" latinLnBrk="0" hangingPunct="1">
        <a:defRPr sz="8500" kern="1200">
          <a:solidFill>
            <a:schemeClr val="tx1"/>
          </a:solidFill>
          <a:latin typeface="+mn-lt"/>
          <a:ea typeface="+mn-ea"/>
          <a:cs typeface="+mn-cs"/>
        </a:defRPr>
      </a:lvl2pPr>
      <a:lvl3pPr marL="4320323" algn="l" defTabSz="2160162" rtl="0" eaLnBrk="1" latinLnBrk="0" hangingPunct="1">
        <a:defRPr sz="8500" kern="1200">
          <a:solidFill>
            <a:schemeClr val="tx1"/>
          </a:solidFill>
          <a:latin typeface="+mn-lt"/>
          <a:ea typeface="+mn-ea"/>
          <a:cs typeface="+mn-cs"/>
        </a:defRPr>
      </a:lvl3pPr>
      <a:lvl4pPr marL="6480485" algn="l" defTabSz="2160162" rtl="0" eaLnBrk="1" latinLnBrk="0" hangingPunct="1">
        <a:defRPr sz="8500" kern="1200">
          <a:solidFill>
            <a:schemeClr val="tx1"/>
          </a:solidFill>
          <a:latin typeface="+mn-lt"/>
          <a:ea typeface="+mn-ea"/>
          <a:cs typeface="+mn-cs"/>
        </a:defRPr>
      </a:lvl4pPr>
      <a:lvl5pPr marL="8640648" algn="l" defTabSz="2160162" rtl="0" eaLnBrk="1" latinLnBrk="0" hangingPunct="1">
        <a:defRPr sz="8500" kern="1200">
          <a:solidFill>
            <a:schemeClr val="tx1"/>
          </a:solidFill>
          <a:latin typeface="+mn-lt"/>
          <a:ea typeface="+mn-ea"/>
          <a:cs typeface="+mn-cs"/>
        </a:defRPr>
      </a:lvl5pPr>
      <a:lvl6pPr marL="10800810" algn="l" defTabSz="2160162" rtl="0" eaLnBrk="1" latinLnBrk="0" hangingPunct="1">
        <a:defRPr sz="8500" kern="1200">
          <a:solidFill>
            <a:schemeClr val="tx1"/>
          </a:solidFill>
          <a:latin typeface="+mn-lt"/>
          <a:ea typeface="+mn-ea"/>
          <a:cs typeface="+mn-cs"/>
        </a:defRPr>
      </a:lvl6pPr>
      <a:lvl7pPr marL="12960971" algn="l" defTabSz="2160162" rtl="0" eaLnBrk="1" latinLnBrk="0" hangingPunct="1">
        <a:defRPr sz="8500" kern="1200">
          <a:solidFill>
            <a:schemeClr val="tx1"/>
          </a:solidFill>
          <a:latin typeface="+mn-lt"/>
          <a:ea typeface="+mn-ea"/>
          <a:cs typeface="+mn-cs"/>
        </a:defRPr>
      </a:lvl7pPr>
      <a:lvl8pPr marL="15121133" algn="l" defTabSz="2160162" rtl="0" eaLnBrk="1" latinLnBrk="0" hangingPunct="1">
        <a:defRPr sz="8500" kern="1200">
          <a:solidFill>
            <a:schemeClr val="tx1"/>
          </a:solidFill>
          <a:latin typeface="+mn-lt"/>
          <a:ea typeface="+mn-ea"/>
          <a:cs typeface="+mn-cs"/>
        </a:defRPr>
      </a:lvl8pPr>
      <a:lvl9pPr marL="17281295" algn="l" defTabSz="2160162"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10.gif"/><Relationship Id="rId13" Type="http://schemas.openxmlformats.org/officeDocument/2006/relationships/image" Target="../media/image11.png"/><Relationship Id="rId14" Type="http://schemas.microsoft.com/office/2007/relationships/hdphoto" Target="../media/hdphoto2.wdp"/><Relationship Id="rId15" Type="http://schemas.openxmlformats.org/officeDocument/2006/relationships/image" Target="../media/image12.png"/><Relationship Id="rId16" Type="http://schemas.openxmlformats.org/officeDocument/2006/relationships/image" Target="../media/image13.jpeg"/><Relationship Id="rId17" Type="http://schemas.openxmlformats.org/officeDocument/2006/relationships/image" Target="../media/image14.jpeg"/><Relationship Id="rId18" Type="http://schemas.openxmlformats.org/officeDocument/2006/relationships/image" Target="../media/image15.png"/><Relationship Id="rId1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6596" y="600315"/>
            <a:ext cx="31521117" cy="791157"/>
          </a:xfrm>
          <a:prstGeom prst="rect">
            <a:avLst/>
          </a:prstGeom>
          <a:noFill/>
        </p:spPr>
        <p:txBody>
          <a:bodyPr wrap="square" lIns="112947" tIns="56473" rIns="112947" bIns="56473" rtlCol="0">
            <a:spAutoFit/>
          </a:bodyPr>
          <a:lstStyle/>
          <a:p>
            <a:pPr algn="ctr"/>
            <a:r>
              <a:rPr lang="es-ES" sz="4400" b="1" dirty="0" smtClean="0"/>
              <a:t>II </a:t>
            </a:r>
            <a:r>
              <a:rPr lang="es-ES" sz="4400" b="1" dirty="0"/>
              <a:t>CONGRESO AEPAS, </a:t>
            </a:r>
            <a:r>
              <a:rPr lang="es-ES" sz="4400" b="1" dirty="0" smtClean="0"/>
              <a:t>18-20 </a:t>
            </a:r>
            <a:r>
              <a:rPr lang="es-ES" sz="4400" b="1" dirty="0"/>
              <a:t>OCTUBRE </a:t>
            </a:r>
            <a:r>
              <a:rPr lang="es-ES" sz="4400" b="1" dirty="0" smtClean="0"/>
              <a:t>2017, VALENCIA. </a:t>
            </a:r>
            <a:r>
              <a:rPr lang="es-ES" sz="4400" b="1" dirty="0"/>
              <a:t>ESPAÑA</a:t>
            </a:r>
          </a:p>
        </p:txBody>
      </p:sp>
      <p:pic>
        <p:nvPicPr>
          <p:cNvPr id="5" name="Picture 2" descr="E:\BAS\POSTER BAS 2009\logo_ita_color sin fondo.png"/>
          <p:cNvPicPr>
            <a:picLocks noChangeAspect="1" noChangeArrowheads="1"/>
          </p:cNvPicPr>
          <p:nvPr/>
        </p:nvPicPr>
        <p:blipFill>
          <a:blip r:embed="rId2" cstate="print"/>
          <a:srcRect/>
          <a:stretch>
            <a:fillRect/>
          </a:stretch>
        </p:blipFill>
        <p:spPr bwMode="auto">
          <a:xfrm>
            <a:off x="26944521" y="76305"/>
            <a:ext cx="5370341" cy="1783355"/>
          </a:xfrm>
          <a:prstGeom prst="rect">
            <a:avLst/>
          </a:prstGeom>
          <a:noFill/>
          <a:ln w="9525">
            <a:noFill/>
            <a:miter lim="800000"/>
            <a:headEnd/>
            <a:tailEnd/>
          </a:ln>
        </p:spPr>
      </p:pic>
      <p:pic>
        <p:nvPicPr>
          <p:cNvPr id="6" name="Picture 3" descr="N:\Documentos Sesion JCYL\2006-2009 proyecto ITA\2014\congreso europeo Acuicultura\logo_inia.gif"/>
          <p:cNvPicPr>
            <a:picLocks noChangeAspect="1" noChangeArrowheads="1"/>
          </p:cNvPicPr>
          <p:nvPr/>
        </p:nvPicPr>
        <p:blipFill>
          <a:blip r:embed="rId3" cstate="print"/>
          <a:srcRect/>
          <a:stretch>
            <a:fillRect/>
          </a:stretch>
        </p:blipFill>
        <p:spPr bwMode="auto">
          <a:xfrm>
            <a:off x="27685258" y="2144835"/>
            <a:ext cx="4425954" cy="2048559"/>
          </a:xfrm>
          <a:prstGeom prst="rect">
            <a:avLst/>
          </a:prstGeom>
          <a:noFill/>
          <a:ln w="9525">
            <a:noFill/>
            <a:miter lim="800000"/>
            <a:headEnd/>
            <a:tailEnd/>
          </a:ln>
        </p:spPr>
      </p:pic>
      <p:pic>
        <p:nvPicPr>
          <p:cNvPr id="7" name="21 Imagen" descr="UPV.jpg"/>
          <p:cNvPicPr>
            <a:picLocks noChangeAspect="1"/>
          </p:cNvPicPr>
          <p:nvPr/>
        </p:nvPicPr>
        <p:blipFill>
          <a:blip r:embed="rId4" cstate="print"/>
          <a:stretch>
            <a:fillRect/>
          </a:stretch>
        </p:blipFill>
        <p:spPr>
          <a:xfrm>
            <a:off x="27129705" y="4325213"/>
            <a:ext cx="5277974" cy="1740133"/>
          </a:xfrm>
          <a:prstGeom prst="rect">
            <a:avLst/>
          </a:prstGeom>
        </p:spPr>
      </p:pic>
      <p:sp>
        <p:nvSpPr>
          <p:cNvPr id="8" name="CuadroTexto 7"/>
          <p:cNvSpPr txBox="1"/>
          <p:nvPr/>
        </p:nvSpPr>
        <p:spPr>
          <a:xfrm>
            <a:off x="593805" y="2144835"/>
            <a:ext cx="26535901" cy="4345977"/>
          </a:xfrm>
          <a:prstGeom prst="rect">
            <a:avLst/>
          </a:prstGeom>
          <a:noFill/>
          <a:effectLst>
            <a:outerShdw blurRad="40000" dist="23000" dir="5400000" rotWithShape="0">
              <a:schemeClr val="tx1">
                <a:alpha val="35000"/>
              </a:schemeClr>
            </a:outerShdw>
          </a:effectLst>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defPPr>
              <a:defRPr lang="es-ES"/>
            </a:defPPr>
            <a:lvl1pPr algn="ctr">
              <a:defRPr sz="5400">
                <a:solidFill>
                  <a:schemeClr val="bg1"/>
                </a:solidFill>
                <a:latin typeface="Action Man"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5000" b="1" dirty="0">
                <a:solidFill>
                  <a:srgbClr val="92537A"/>
                </a:solidFill>
                <a:latin typeface="Verdana"/>
                <a:cs typeface="Verdana"/>
              </a:rPr>
              <a:t>EFECTO DE LA </a:t>
            </a:r>
            <a:r>
              <a:rPr lang="es-ES" sz="5000" b="1" dirty="0" smtClean="0">
                <a:solidFill>
                  <a:srgbClr val="92537A"/>
                </a:solidFill>
                <a:latin typeface="Verdana"/>
                <a:cs typeface="Verdana"/>
              </a:rPr>
              <a:t>INCLUSIÓN DE REMOLACHA ROJA Y CEBADA EN DIETAS DE </a:t>
            </a:r>
            <a:r>
              <a:rPr lang="es-ES" sz="5000" b="1" dirty="0">
                <a:solidFill>
                  <a:srgbClr val="92537A"/>
                </a:solidFill>
                <a:latin typeface="Verdana"/>
                <a:cs typeface="Verdana"/>
              </a:rPr>
              <a:t>TRUCHA </a:t>
            </a:r>
            <a:r>
              <a:rPr lang="es-ES" sz="5000" b="1" dirty="0" smtClean="0">
                <a:solidFill>
                  <a:srgbClr val="92537A"/>
                </a:solidFill>
                <a:latin typeface="Verdana"/>
                <a:cs typeface="Verdana"/>
              </a:rPr>
              <a:t>ARCOIRIS EN LAS PROPIEDADES DEL PRODUCTO FINAL</a:t>
            </a:r>
          </a:p>
          <a:p>
            <a:endParaRPr lang="es-ES" sz="3500" b="1" dirty="0">
              <a:solidFill>
                <a:srgbClr val="FFFFFF"/>
              </a:solidFill>
              <a:latin typeface="Verdana"/>
              <a:cs typeface="Verdana"/>
            </a:endParaRPr>
          </a:p>
          <a:p>
            <a:r>
              <a:rPr lang="es-ES" sz="3000" dirty="0">
                <a:solidFill>
                  <a:srgbClr val="92537A"/>
                </a:solidFill>
                <a:latin typeface="Verdana"/>
                <a:cs typeface="Verdana"/>
              </a:rPr>
              <a:t>J. </a:t>
            </a:r>
            <a:r>
              <a:rPr lang="es-ES" sz="3000" dirty="0" smtClean="0">
                <a:solidFill>
                  <a:srgbClr val="92537A"/>
                </a:solidFill>
                <a:latin typeface="Verdana"/>
                <a:cs typeface="Verdana"/>
              </a:rPr>
              <a:t>Pinedo-Gil</a:t>
            </a:r>
            <a:r>
              <a:rPr lang="es-ES" sz="3000" baseline="30000" dirty="0" smtClean="0">
                <a:solidFill>
                  <a:srgbClr val="92537A"/>
                </a:solidFill>
                <a:latin typeface="Verdana"/>
                <a:cs typeface="Verdana"/>
              </a:rPr>
              <a:t>1,2</a:t>
            </a:r>
            <a:r>
              <a:rPr lang="es-ES" sz="3000" dirty="0" smtClean="0">
                <a:solidFill>
                  <a:srgbClr val="92537A"/>
                </a:solidFill>
                <a:latin typeface="Verdana"/>
                <a:cs typeface="Verdana"/>
              </a:rPr>
              <a:t>, </a:t>
            </a:r>
            <a:r>
              <a:rPr lang="es-ES" sz="3000" dirty="0">
                <a:solidFill>
                  <a:srgbClr val="92537A"/>
                </a:solidFill>
                <a:latin typeface="Verdana"/>
                <a:cs typeface="Verdana"/>
              </a:rPr>
              <a:t>A. Tomás </a:t>
            </a:r>
            <a:r>
              <a:rPr lang="es-ES" sz="3000" dirty="0" smtClean="0">
                <a:solidFill>
                  <a:srgbClr val="92537A"/>
                </a:solidFill>
                <a:latin typeface="Verdana"/>
                <a:cs typeface="Verdana"/>
              </a:rPr>
              <a:t>Vidal</a:t>
            </a:r>
            <a:r>
              <a:rPr lang="es-ES" sz="3000" baseline="30000" dirty="0" smtClean="0">
                <a:solidFill>
                  <a:srgbClr val="92537A"/>
                </a:solidFill>
                <a:latin typeface="Verdana"/>
                <a:cs typeface="Verdana"/>
              </a:rPr>
              <a:t>2</a:t>
            </a:r>
            <a:r>
              <a:rPr lang="es-ES" sz="3000" dirty="0" smtClean="0">
                <a:solidFill>
                  <a:srgbClr val="92537A"/>
                </a:solidFill>
                <a:latin typeface="Verdana"/>
                <a:cs typeface="Verdana"/>
              </a:rPr>
              <a:t>, </a:t>
            </a:r>
            <a:r>
              <a:rPr lang="es-ES" sz="3000" dirty="0">
                <a:solidFill>
                  <a:srgbClr val="92537A"/>
                </a:solidFill>
                <a:latin typeface="Verdana"/>
                <a:cs typeface="Verdana"/>
              </a:rPr>
              <a:t>M. A. Sanz Calvo</a:t>
            </a:r>
            <a:r>
              <a:rPr lang="es-ES" sz="3000" baseline="30000" dirty="0">
                <a:solidFill>
                  <a:srgbClr val="92537A"/>
                </a:solidFill>
                <a:latin typeface="Verdana"/>
                <a:cs typeface="Verdana"/>
              </a:rPr>
              <a:t>1</a:t>
            </a:r>
            <a:r>
              <a:rPr lang="es-ES" sz="3000" baseline="30000" dirty="0" smtClean="0">
                <a:solidFill>
                  <a:srgbClr val="92537A"/>
                </a:solidFill>
                <a:latin typeface="Verdana"/>
                <a:cs typeface="Verdana"/>
              </a:rPr>
              <a:t>*</a:t>
            </a:r>
            <a:r>
              <a:rPr lang="es-ES" sz="3000" dirty="0" smtClean="0">
                <a:solidFill>
                  <a:srgbClr val="92537A"/>
                </a:solidFill>
                <a:latin typeface="Verdana"/>
                <a:cs typeface="Verdana"/>
              </a:rPr>
              <a:t>, </a:t>
            </a:r>
            <a:r>
              <a:rPr lang="es-ES" sz="3000" dirty="0" smtClean="0">
                <a:solidFill>
                  <a:srgbClr val="92537A"/>
                </a:solidFill>
                <a:latin typeface="Verdana"/>
                <a:cs typeface="Verdana"/>
              </a:rPr>
              <a:t>A.M</a:t>
            </a:r>
            <a:r>
              <a:rPr lang="es-ES" sz="3000" dirty="0" smtClean="0">
                <a:solidFill>
                  <a:srgbClr val="92537A"/>
                </a:solidFill>
                <a:latin typeface="Verdana"/>
                <a:cs typeface="Verdana"/>
              </a:rPr>
              <a:t>. Larrán</a:t>
            </a:r>
            <a:r>
              <a:rPr lang="es-ES" sz="3000" baseline="30000" dirty="0" smtClean="0">
                <a:solidFill>
                  <a:srgbClr val="92537A"/>
                </a:solidFill>
                <a:latin typeface="Verdana"/>
                <a:cs typeface="Verdana"/>
              </a:rPr>
              <a:t>1</a:t>
            </a:r>
            <a:r>
              <a:rPr lang="es-ES" sz="3000" dirty="0" smtClean="0">
                <a:solidFill>
                  <a:srgbClr val="92537A"/>
                </a:solidFill>
                <a:latin typeface="Verdana"/>
                <a:cs typeface="Verdana"/>
              </a:rPr>
              <a:t>, </a:t>
            </a:r>
            <a:r>
              <a:rPr lang="es-ES" sz="3000" dirty="0">
                <a:solidFill>
                  <a:srgbClr val="92537A"/>
                </a:solidFill>
                <a:latin typeface="Verdana"/>
                <a:cs typeface="Verdana"/>
              </a:rPr>
              <a:t>C. Tomás</a:t>
            </a:r>
            <a:r>
              <a:rPr lang="es-ES" sz="3000" baseline="30000" dirty="0">
                <a:solidFill>
                  <a:srgbClr val="92537A"/>
                </a:solidFill>
                <a:latin typeface="Verdana"/>
                <a:cs typeface="Verdana"/>
              </a:rPr>
              <a:t>1</a:t>
            </a:r>
            <a:r>
              <a:rPr lang="es-ES" sz="3000" dirty="0" smtClean="0">
                <a:solidFill>
                  <a:srgbClr val="92537A"/>
                </a:solidFill>
                <a:latin typeface="Verdana"/>
                <a:cs typeface="Verdana"/>
              </a:rPr>
              <a:t>, </a:t>
            </a:r>
            <a:r>
              <a:rPr lang="es-ES" sz="3000" dirty="0">
                <a:solidFill>
                  <a:srgbClr val="92537A"/>
                </a:solidFill>
                <a:latin typeface="Verdana"/>
                <a:cs typeface="Verdana"/>
              </a:rPr>
              <a:t>M. </a:t>
            </a:r>
            <a:r>
              <a:rPr lang="es-ES" sz="3000" dirty="0" err="1">
                <a:solidFill>
                  <a:srgbClr val="92537A"/>
                </a:solidFill>
                <a:latin typeface="Verdana"/>
                <a:cs typeface="Verdana"/>
              </a:rPr>
              <a:t>Jover</a:t>
            </a:r>
            <a:r>
              <a:rPr lang="es-ES" sz="3000" dirty="0">
                <a:solidFill>
                  <a:srgbClr val="92537A"/>
                </a:solidFill>
                <a:latin typeface="Verdana"/>
                <a:cs typeface="Verdana"/>
              </a:rPr>
              <a:t> Cerdá</a:t>
            </a:r>
            <a:r>
              <a:rPr lang="es-ES" sz="3000" baseline="30000" dirty="0">
                <a:solidFill>
                  <a:srgbClr val="92537A"/>
                </a:solidFill>
                <a:latin typeface="Verdana"/>
                <a:cs typeface="Verdana"/>
              </a:rPr>
              <a:t>2</a:t>
            </a:r>
            <a:r>
              <a:rPr lang="es-ES" sz="3000" dirty="0" smtClean="0">
                <a:solidFill>
                  <a:srgbClr val="92537A"/>
                </a:solidFill>
                <a:latin typeface="Verdana"/>
                <a:cs typeface="Verdana"/>
              </a:rPr>
              <a:t>, </a:t>
            </a:r>
            <a:r>
              <a:rPr lang="es-ES" sz="3000" dirty="0">
                <a:solidFill>
                  <a:srgbClr val="92537A"/>
                </a:solidFill>
                <a:latin typeface="Verdana"/>
                <a:cs typeface="Verdana"/>
              </a:rPr>
              <a:t>A. B. Martín-</a:t>
            </a:r>
            <a:r>
              <a:rPr lang="es-ES" sz="3000" dirty="0" smtClean="0">
                <a:solidFill>
                  <a:srgbClr val="92537A"/>
                </a:solidFill>
                <a:latin typeface="Verdana"/>
                <a:cs typeface="Verdana"/>
              </a:rPr>
              <a:t>Diana</a:t>
            </a:r>
            <a:r>
              <a:rPr lang="es-ES" sz="3000" baseline="30000" dirty="0" smtClean="0">
                <a:solidFill>
                  <a:srgbClr val="92537A"/>
                </a:solidFill>
                <a:latin typeface="Verdana"/>
                <a:cs typeface="Verdana"/>
              </a:rPr>
              <a:t>1</a:t>
            </a:r>
            <a:endParaRPr lang="es-ES" sz="3000" baseline="30000" dirty="0">
              <a:solidFill>
                <a:srgbClr val="92537A"/>
              </a:solidFill>
              <a:latin typeface="Verdana"/>
              <a:cs typeface="Verdana"/>
            </a:endParaRPr>
          </a:p>
          <a:p>
            <a:endParaRPr lang="es-ES" sz="3000" baseline="30000" dirty="0">
              <a:solidFill>
                <a:srgbClr val="92537A"/>
              </a:solidFill>
              <a:latin typeface="Verdana"/>
              <a:cs typeface="Verdana"/>
            </a:endParaRPr>
          </a:p>
          <a:p>
            <a:r>
              <a:rPr lang="es-ES" sz="3000" baseline="30000" dirty="0">
                <a:solidFill>
                  <a:srgbClr val="92537A"/>
                </a:solidFill>
                <a:latin typeface="Verdana"/>
                <a:cs typeface="Verdana"/>
              </a:rPr>
              <a:t>1</a:t>
            </a:r>
            <a:r>
              <a:rPr lang="es-ES" sz="3000" dirty="0">
                <a:solidFill>
                  <a:srgbClr val="92537A"/>
                </a:solidFill>
                <a:latin typeface="Verdana"/>
                <a:cs typeface="Verdana"/>
              </a:rPr>
              <a:t>Subdirección de Investigación y Tecnología. Instituto Tecnológico  Agrario de Castilla y León. Finca de </a:t>
            </a:r>
            <a:r>
              <a:rPr lang="es-ES" sz="3000" dirty="0" err="1">
                <a:solidFill>
                  <a:srgbClr val="92537A"/>
                </a:solidFill>
                <a:latin typeface="Verdana"/>
                <a:cs typeface="Verdana"/>
              </a:rPr>
              <a:t>Zamadueñas</a:t>
            </a:r>
            <a:r>
              <a:rPr lang="es-ES" sz="3000" dirty="0">
                <a:solidFill>
                  <a:srgbClr val="92537A"/>
                </a:solidFill>
                <a:latin typeface="Verdana"/>
                <a:cs typeface="Verdana"/>
              </a:rPr>
              <a:t>, Ctra. Burgos km. 119, 47171, Valladolid, España. </a:t>
            </a:r>
          </a:p>
          <a:p>
            <a:r>
              <a:rPr lang="en-US" sz="3000" baseline="30000" dirty="0">
                <a:solidFill>
                  <a:srgbClr val="92537A"/>
                </a:solidFill>
                <a:latin typeface="Verdana"/>
                <a:cs typeface="Verdana"/>
              </a:rPr>
              <a:t>2 </a:t>
            </a:r>
            <a:r>
              <a:rPr lang="en-US" sz="3000" dirty="0" err="1">
                <a:solidFill>
                  <a:srgbClr val="92537A"/>
                </a:solidFill>
                <a:latin typeface="Verdana"/>
                <a:cs typeface="Verdana"/>
              </a:rPr>
              <a:t>Grupo</a:t>
            </a:r>
            <a:r>
              <a:rPr lang="en-US" sz="3000" dirty="0">
                <a:solidFill>
                  <a:srgbClr val="92537A"/>
                </a:solidFill>
                <a:latin typeface="Verdana"/>
                <a:cs typeface="Verdana"/>
              </a:rPr>
              <a:t> de </a:t>
            </a:r>
            <a:r>
              <a:rPr lang="en-US" sz="3000" dirty="0" err="1">
                <a:solidFill>
                  <a:srgbClr val="92537A"/>
                </a:solidFill>
                <a:latin typeface="Verdana"/>
                <a:cs typeface="Verdana"/>
              </a:rPr>
              <a:t>Acuicultura</a:t>
            </a:r>
            <a:r>
              <a:rPr lang="en-US" sz="3000" dirty="0">
                <a:solidFill>
                  <a:srgbClr val="92537A"/>
                </a:solidFill>
                <a:latin typeface="Verdana"/>
                <a:cs typeface="Verdana"/>
              </a:rPr>
              <a:t> y </a:t>
            </a:r>
            <a:r>
              <a:rPr lang="en-US" sz="3000" dirty="0" err="1">
                <a:solidFill>
                  <a:srgbClr val="92537A"/>
                </a:solidFill>
                <a:latin typeface="Verdana"/>
                <a:cs typeface="Verdana"/>
              </a:rPr>
              <a:t>Biodiversidad</a:t>
            </a:r>
            <a:r>
              <a:rPr lang="en-US" sz="3000" dirty="0">
                <a:solidFill>
                  <a:srgbClr val="92537A"/>
                </a:solidFill>
                <a:latin typeface="Verdana"/>
                <a:cs typeface="Verdana"/>
              </a:rPr>
              <a:t>, </a:t>
            </a:r>
            <a:r>
              <a:rPr lang="en-US" sz="3000" dirty="0" err="1">
                <a:solidFill>
                  <a:srgbClr val="92537A"/>
                </a:solidFill>
                <a:latin typeface="Verdana"/>
                <a:cs typeface="Verdana"/>
              </a:rPr>
              <a:t>Departamento</a:t>
            </a:r>
            <a:r>
              <a:rPr lang="en-US" sz="3000" dirty="0">
                <a:solidFill>
                  <a:srgbClr val="92537A"/>
                </a:solidFill>
                <a:latin typeface="Verdana"/>
                <a:cs typeface="Verdana"/>
              </a:rPr>
              <a:t> de </a:t>
            </a:r>
            <a:r>
              <a:rPr lang="en-US" sz="3000" dirty="0" err="1">
                <a:solidFill>
                  <a:srgbClr val="92537A"/>
                </a:solidFill>
                <a:latin typeface="Verdana"/>
                <a:cs typeface="Verdana"/>
              </a:rPr>
              <a:t>Ciencia</a:t>
            </a:r>
            <a:r>
              <a:rPr lang="en-US" sz="3000" dirty="0">
                <a:solidFill>
                  <a:srgbClr val="92537A"/>
                </a:solidFill>
                <a:latin typeface="Verdana"/>
                <a:cs typeface="Verdana"/>
              </a:rPr>
              <a:t> Animal, Universidad </a:t>
            </a:r>
            <a:r>
              <a:rPr lang="en-US" sz="3000" dirty="0" err="1">
                <a:solidFill>
                  <a:srgbClr val="92537A"/>
                </a:solidFill>
                <a:latin typeface="Verdana"/>
                <a:cs typeface="Verdana"/>
              </a:rPr>
              <a:t>Politécnica</a:t>
            </a:r>
            <a:r>
              <a:rPr lang="en-US" sz="3000" dirty="0">
                <a:solidFill>
                  <a:srgbClr val="92537A"/>
                </a:solidFill>
                <a:latin typeface="Verdana"/>
                <a:cs typeface="Verdana"/>
              </a:rPr>
              <a:t> de Valencia, </a:t>
            </a:r>
            <a:r>
              <a:rPr lang="en-US" sz="3000" dirty="0" err="1">
                <a:solidFill>
                  <a:srgbClr val="92537A"/>
                </a:solidFill>
                <a:latin typeface="Verdana"/>
                <a:cs typeface="Verdana"/>
              </a:rPr>
              <a:t>España</a:t>
            </a:r>
            <a:endParaRPr lang="es-ES" sz="3000" dirty="0">
              <a:solidFill>
                <a:srgbClr val="92537A"/>
              </a:solidFill>
              <a:latin typeface="Verdana"/>
              <a:cs typeface="Verdana"/>
            </a:endParaRPr>
          </a:p>
        </p:txBody>
      </p:sp>
      <p:pic>
        <p:nvPicPr>
          <p:cNvPr id="2" name="Imagen 1" descr="logoAEPAS-h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584" y="21675"/>
            <a:ext cx="4958720" cy="1912739"/>
          </a:xfrm>
          <a:prstGeom prst="rect">
            <a:avLst/>
          </a:prstGeom>
        </p:spPr>
      </p:pic>
      <p:sp>
        <p:nvSpPr>
          <p:cNvPr id="11" name="116 CuadroTexto"/>
          <p:cNvSpPr txBox="1"/>
          <p:nvPr/>
        </p:nvSpPr>
        <p:spPr>
          <a:xfrm>
            <a:off x="217684" y="6744279"/>
            <a:ext cx="12100893" cy="883490"/>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ctr"/>
            <a:r>
              <a:rPr lang="es-ES" sz="5000" dirty="0">
                <a:solidFill>
                  <a:schemeClr val="bg1"/>
                </a:solidFill>
                <a:latin typeface="Verdana"/>
                <a:cs typeface="Verdana"/>
              </a:rPr>
              <a:t>INTRODUCCIÓN</a:t>
            </a:r>
          </a:p>
        </p:txBody>
      </p:sp>
      <p:sp>
        <p:nvSpPr>
          <p:cNvPr id="12" name="80 Elipse"/>
          <p:cNvSpPr/>
          <p:nvPr/>
        </p:nvSpPr>
        <p:spPr>
          <a:xfrm>
            <a:off x="586498" y="6746820"/>
            <a:ext cx="1175789" cy="1097135"/>
          </a:xfrm>
          <a:prstGeom prst="ellipse">
            <a:avLst/>
          </a:prstGeom>
          <a:solidFill>
            <a:srgbClr val="BDA72C"/>
          </a:solidFill>
          <a:ln>
            <a:solidFill>
              <a:srgbClr val="8A5E07"/>
            </a:solid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pPr algn="ctr"/>
            <a:endParaRPr lang="es-ES" sz="6700"/>
          </a:p>
        </p:txBody>
      </p:sp>
      <p:sp>
        <p:nvSpPr>
          <p:cNvPr id="13" name="5 CuadroTexto"/>
          <p:cNvSpPr txBox="1"/>
          <p:nvPr/>
        </p:nvSpPr>
        <p:spPr>
          <a:xfrm>
            <a:off x="280511" y="7834160"/>
            <a:ext cx="15722273" cy="8978015"/>
          </a:xfrm>
          <a:prstGeom prst="rect">
            <a:avLst/>
          </a:prstGeom>
          <a:noFill/>
        </p:spPr>
        <p:txBody>
          <a:bodyPr wrap="square" lIns="112947" tIns="56473" rIns="112947" bIns="56473" rtlCol="0">
            <a:spAutoFit/>
          </a:bodyPr>
          <a:lstStyle/>
          <a:p>
            <a:pPr algn="just"/>
            <a:r>
              <a:rPr lang="es-ES" sz="3200" dirty="0" smtClean="0">
                <a:latin typeface="Verdana"/>
                <a:cs typeface="Verdana"/>
              </a:rPr>
              <a:t>En la última década, el consumo de pescado a nivel mundial ha aumentado considerablemente y el consumo de trucho </a:t>
            </a:r>
            <a:r>
              <a:rPr lang="es-ES" sz="3200" dirty="0" err="1" smtClean="0">
                <a:latin typeface="Verdana"/>
                <a:cs typeface="Verdana"/>
              </a:rPr>
              <a:t>arcoiris</a:t>
            </a:r>
            <a:r>
              <a:rPr lang="es-ES" sz="3200" dirty="0" smtClean="0">
                <a:latin typeface="Verdana"/>
                <a:cs typeface="Verdana"/>
              </a:rPr>
              <a:t> ha ganado mercado debido a la terneza de </a:t>
            </a:r>
            <a:r>
              <a:rPr lang="es-ES" sz="3200" dirty="0" err="1" smtClean="0">
                <a:latin typeface="Verdana"/>
                <a:cs typeface="Verdana"/>
              </a:rPr>
              <a:t>sucarne</a:t>
            </a:r>
            <a:r>
              <a:rPr lang="es-ES" sz="3200" dirty="0" smtClean="0">
                <a:latin typeface="Verdana"/>
                <a:cs typeface="Verdana"/>
              </a:rPr>
              <a:t> y el alto contenido en ácidos grasos poliinsaturados, que lo convierten en un producto saludable. La trucha es un pez que normalmente se utiliza con piel, por ello el control y la evaluación de su calidad se realiza tanto el el pez entero como en sus filetes [1]. El pescado es un producto muy perecedero, de ahí la importancia de controlar su calidad. Es imprescindible contar con técnicas adecuadas que determinen la calidad y la frescura del producto y el análisis sensorial se considera como una de las técnicas más efectivas [2]. La utilización de ingredientes de origen vegetal, como ingredientes alternativos y sostenibles en los piensos para peces tiene un efecto en la calidad final del producto [3]. La remolacha roja y la cebada son ingredientes de especial interés desde el punto de vista </a:t>
            </a:r>
            <a:r>
              <a:rPr lang="es-ES" sz="3200" dirty="0" err="1" smtClean="0">
                <a:latin typeface="Verdana"/>
                <a:cs typeface="Verdana"/>
              </a:rPr>
              <a:t>bioactivo</a:t>
            </a:r>
            <a:r>
              <a:rPr lang="es-ES" sz="3200" dirty="0" smtClean="0">
                <a:latin typeface="Verdana"/>
                <a:cs typeface="Verdana"/>
              </a:rPr>
              <a:t> principalmente  </a:t>
            </a:r>
            <a:r>
              <a:rPr lang="es-ES" sz="3200" dirty="0" smtClean="0">
                <a:latin typeface="Verdana"/>
                <a:cs typeface="Verdana"/>
              </a:rPr>
              <a:t>debido a su contenido en </a:t>
            </a:r>
            <a:r>
              <a:rPr lang="es-ES" sz="3200" dirty="0" err="1" smtClean="0">
                <a:latin typeface="Verdana"/>
                <a:cs typeface="Verdana"/>
              </a:rPr>
              <a:t>betaína</a:t>
            </a:r>
            <a:r>
              <a:rPr lang="es-ES" sz="3200" dirty="0" smtClean="0">
                <a:latin typeface="Verdana"/>
                <a:cs typeface="Verdana"/>
              </a:rPr>
              <a:t> y β-</a:t>
            </a:r>
            <a:r>
              <a:rPr lang="es-ES" sz="3200" dirty="0" err="1" smtClean="0">
                <a:latin typeface="Verdana"/>
                <a:cs typeface="Verdana"/>
              </a:rPr>
              <a:t>glucanos</a:t>
            </a:r>
            <a:r>
              <a:rPr lang="es-ES" sz="3200" dirty="0" smtClean="0">
                <a:latin typeface="Verdana"/>
                <a:cs typeface="Verdana"/>
              </a:rPr>
              <a:t> respectivamente. </a:t>
            </a:r>
            <a:r>
              <a:rPr lang="es-ES" sz="3200" dirty="0" smtClean="0">
                <a:latin typeface="Verdana"/>
                <a:cs typeface="Verdana"/>
              </a:rPr>
              <a:t>El </a:t>
            </a:r>
            <a:r>
              <a:rPr lang="es-ES" sz="3200" dirty="0" smtClean="0">
                <a:latin typeface="Verdana"/>
                <a:cs typeface="Verdana"/>
              </a:rPr>
              <a:t>objetivo </a:t>
            </a:r>
            <a:r>
              <a:rPr lang="es-ES" sz="3200" dirty="0" smtClean="0">
                <a:latin typeface="Verdana"/>
                <a:cs typeface="Verdana"/>
              </a:rPr>
              <a:t>del </a:t>
            </a:r>
            <a:r>
              <a:rPr lang="es-ES" sz="3200" dirty="0" smtClean="0">
                <a:latin typeface="Verdana"/>
                <a:cs typeface="Verdana"/>
              </a:rPr>
              <a:t>estudio ha sido evaluar el efecto de la remolacha roja y la </a:t>
            </a:r>
            <a:r>
              <a:rPr lang="es-ES" sz="3200" dirty="0" smtClean="0">
                <a:latin typeface="Verdana"/>
                <a:cs typeface="Verdana"/>
              </a:rPr>
              <a:t>cebada </a:t>
            </a:r>
            <a:r>
              <a:rPr lang="es-ES" sz="3200" dirty="0" smtClean="0">
                <a:latin typeface="Verdana"/>
                <a:cs typeface="Verdana"/>
              </a:rPr>
              <a:t>en dietas de </a:t>
            </a:r>
            <a:r>
              <a:rPr lang="es-ES" sz="3200" dirty="0" smtClean="0">
                <a:latin typeface="Verdana"/>
                <a:cs typeface="Verdana"/>
              </a:rPr>
              <a:t>trucha </a:t>
            </a:r>
            <a:r>
              <a:rPr lang="es-ES" sz="3200" dirty="0" smtClean="0">
                <a:latin typeface="Verdana"/>
                <a:cs typeface="Verdana"/>
              </a:rPr>
              <a:t>a través de parámetros sensoriales tanto del pez entero </a:t>
            </a:r>
            <a:r>
              <a:rPr lang="es-ES" sz="3200" dirty="0" smtClean="0">
                <a:latin typeface="Verdana"/>
                <a:cs typeface="Verdana"/>
              </a:rPr>
              <a:t>fresco as</a:t>
            </a:r>
            <a:r>
              <a:rPr lang="es-ES" sz="3200" dirty="0" smtClean="0">
                <a:latin typeface="Verdana"/>
                <a:cs typeface="Verdana"/>
              </a:rPr>
              <a:t>í </a:t>
            </a:r>
            <a:r>
              <a:rPr lang="es-ES" sz="3200" dirty="0" smtClean="0">
                <a:latin typeface="Verdana"/>
                <a:cs typeface="Verdana"/>
              </a:rPr>
              <a:t>como en sus </a:t>
            </a:r>
            <a:r>
              <a:rPr lang="es-ES" sz="3200" dirty="0" smtClean="0">
                <a:latin typeface="Verdana"/>
                <a:cs typeface="Verdana"/>
              </a:rPr>
              <a:t>filetes.</a:t>
            </a:r>
            <a:endParaRPr lang="es-ES" sz="3200" dirty="0">
              <a:latin typeface="Verdana"/>
              <a:cs typeface="Verdana"/>
            </a:endParaRPr>
          </a:p>
        </p:txBody>
      </p:sp>
      <p:sp>
        <p:nvSpPr>
          <p:cNvPr id="18" name="124 CuadroTexto"/>
          <p:cNvSpPr txBox="1"/>
          <p:nvPr/>
        </p:nvSpPr>
        <p:spPr>
          <a:xfrm>
            <a:off x="296155" y="16934401"/>
            <a:ext cx="15706630" cy="883490"/>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ctr"/>
            <a:r>
              <a:rPr lang="es-ES" sz="5000" dirty="0">
                <a:solidFill>
                  <a:schemeClr val="bg1"/>
                </a:solidFill>
                <a:latin typeface="Verdana"/>
                <a:cs typeface="Verdana"/>
              </a:rPr>
              <a:t>MATERIAL Y MÉTODOS</a:t>
            </a:r>
          </a:p>
        </p:txBody>
      </p:sp>
      <p:sp>
        <p:nvSpPr>
          <p:cNvPr id="20" name="5 CuadroTexto"/>
          <p:cNvSpPr txBox="1"/>
          <p:nvPr/>
        </p:nvSpPr>
        <p:spPr>
          <a:xfrm>
            <a:off x="258766" y="18301854"/>
            <a:ext cx="8046627" cy="9470457"/>
          </a:xfrm>
          <a:prstGeom prst="rect">
            <a:avLst/>
          </a:prstGeom>
          <a:noFill/>
        </p:spPr>
        <p:txBody>
          <a:bodyPr wrap="square" lIns="112947" tIns="56473" rIns="112947" bIns="56473" rtlCol="0">
            <a:spAutoFit/>
          </a:bodyPr>
          <a:lstStyle/>
          <a:p>
            <a:pPr algn="just"/>
            <a:r>
              <a:rPr lang="es-ES" sz="3200" dirty="0">
                <a:latin typeface="Verdana"/>
                <a:cs typeface="Verdana"/>
              </a:rPr>
              <a:t>Durante 12 semanas se </a:t>
            </a:r>
            <a:r>
              <a:rPr lang="es-ES" sz="3200" dirty="0" smtClean="0">
                <a:latin typeface="Verdana"/>
                <a:cs typeface="Verdana"/>
              </a:rPr>
              <a:t>alimentó a trucha </a:t>
            </a:r>
            <a:r>
              <a:rPr lang="es-ES" sz="3200" dirty="0" err="1">
                <a:latin typeface="Verdana"/>
                <a:cs typeface="Verdana"/>
              </a:rPr>
              <a:t>arcoiris</a:t>
            </a:r>
            <a:r>
              <a:rPr lang="es-ES" sz="3200" dirty="0">
                <a:latin typeface="Verdana"/>
                <a:cs typeface="Verdana"/>
              </a:rPr>
              <a:t> en dos salas monitorizadas y controladas, usando un sistema de </a:t>
            </a:r>
            <a:r>
              <a:rPr lang="es-ES" sz="3200" dirty="0" smtClean="0">
                <a:latin typeface="Verdana"/>
                <a:cs typeface="Verdana"/>
              </a:rPr>
              <a:t>recirculación. Se mantuvo una </a:t>
            </a:r>
            <a:r>
              <a:rPr lang="es-ES" sz="3200" dirty="0">
                <a:latin typeface="Verdana"/>
                <a:cs typeface="Verdana"/>
              </a:rPr>
              <a:t>temperatura </a:t>
            </a:r>
            <a:r>
              <a:rPr lang="es-ES" sz="3200" dirty="0" smtClean="0">
                <a:latin typeface="Verdana"/>
                <a:cs typeface="Verdana"/>
              </a:rPr>
              <a:t>constante de </a:t>
            </a:r>
            <a:r>
              <a:rPr lang="es-ES" sz="3200" dirty="0">
                <a:latin typeface="Verdana"/>
                <a:cs typeface="Verdana"/>
              </a:rPr>
              <a:t>16 ± 0.7ºC y una concentración de oxígeno disuelto en agua de </a:t>
            </a:r>
            <a:r>
              <a:rPr lang="es-ES" sz="3200" dirty="0" smtClean="0">
                <a:latin typeface="Verdana"/>
                <a:cs typeface="Verdana"/>
              </a:rPr>
              <a:t>7.9 </a:t>
            </a:r>
            <a:r>
              <a:rPr lang="es-ES" sz="3200" dirty="0">
                <a:latin typeface="Verdana"/>
                <a:cs typeface="Verdana"/>
              </a:rPr>
              <a:t>± 0.34 mg L</a:t>
            </a:r>
            <a:r>
              <a:rPr lang="es-ES" sz="3200" baseline="30000" dirty="0">
                <a:latin typeface="Verdana"/>
                <a:cs typeface="Verdana"/>
              </a:rPr>
              <a:t>-1</a:t>
            </a:r>
            <a:r>
              <a:rPr lang="es-ES" sz="3200" dirty="0">
                <a:latin typeface="Verdana"/>
                <a:cs typeface="Verdana"/>
              </a:rPr>
              <a:t>. </a:t>
            </a:r>
            <a:r>
              <a:rPr lang="es-ES" sz="3200" dirty="0" smtClean="0">
                <a:latin typeface="Verdana"/>
                <a:cs typeface="Verdana"/>
              </a:rPr>
              <a:t>Los peces se distribuyeron aleatoriamente en 15 tanques, con 60 peces </a:t>
            </a:r>
            <a:r>
              <a:rPr lang="es-ES" sz="3200" dirty="0">
                <a:latin typeface="Verdana"/>
                <a:cs typeface="Verdana"/>
              </a:rPr>
              <a:t>por </a:t>
            </a:r>
            <a:r>
              <a:rPr lang="es-ES" sz="3200" dirty="0" smtClean="0">
                <a:latin typeface="Verdana"/>
                <a:cs typeface="Verdana"/>
              </a:rPr>
              <a:t>tanque. </a:t>
            </a:r>
            <a:r>
              <a:rPr lang="es-ES" sz="3200" dirty="0">
                <a:latin typeface="Verdana"/>
                <a:cs typeface="Verdana"/>
              </a:rPr>
              <a:t>Se les </a:t>
            </a:r>
            <a:r>
              <a:rPr lang="es-ES" sz="3200" dirty="0" err="1">
                <a:latin typeface="Verdana"/>
                <a:cs typeface="Verdana"/>
              </a:rPr>
              <a:t>suminitraron</a:t>
            </a:r>
            <a:r>
              <a:rPr lang="es-ES" sz="3200" dirty="0">
                <a:latin typeface="Verdana"/>
                <a:cs typeface="Verdana"/>
              </a:rPr>
              <a:t> 5 dietas </a:t>
            </a:r>
            <a:r>
              <a:rPr lang="es-ES" sz="3200" dirty="0" err="1">
                <a:latin typeface="Verdana"/>
                <a:cs typeface="Verdana"/>
              </a:rPr>
              <a:t>isoprotéicas</a:t>
            </a:r>
            <a:r>
              <a:rPr lang="es-ES" sz="3200" dirty="0">
                <a:latin typeface="Verdana"/>
                <a:cs typeface="Verdana"/>
              </a:rPr>
              <a:t> e </a:t>
            </a:r>
            <a:r>
              <a:rPr lang="es-ES" sz="3200" dirty="0" err="1">
                <a:latin typeface="Verdana"/>
                <a:cs typeface="Verdana"/>
              </a:rPr>
              <a:t>isolipídicas</a:t>
            </a:r>
            <a:r>
              <a:rPr lang="es-ES" sz="3200" dirty="0">
                <a:latin typeface="Verdana"/>
                <a:cs typeface="Verdana"/>
              </a:rPr>
              <a:t> (45% PB; 18% GB). Las dietas que contenían remolacha se les añadió cantidades crecientes en sustitución al trigo (0-28%) y a las dietas que contenían cebada, se añadieron cantidades crecientes de cebada en sustitución al trigo (0-32%)</a:t>
            </a:r>
            <a:r>
              <a:rPr lang="es-ES" sz="3200" dirty="0" smtClean="0">
                <a:latin typeface="Verdana"/>
                <a:cs typeface="Verdana"/>
              </a:rPr>
              <a:t>.</a:t>
            </a:r>
            <a:endParaRPr lang="es-ES" sz="3200" dirty="0">
              <a:latin typeface="Verdana"/>
              <a:cs typeface="Verdana"/>
            </a:endParaRPr>
          </a:p>
        </p:txBody>
      </p:sp>
      <p:pic>
        <p:nvPicPr>
          <p:cNvPr id="23" name="Imagen 22"/>
          <p:cNvPicPr>
            <a:picLocks noChangeAspect="1"/>
          </p:cNvPicPr>
          <p:nvPr/>
        </p:nvPicPr>
        <p:blipFill>
          <a:blip r:embed="rId6"/>
          <a:stretch>
            <a:fillRect/>
          </a:stretch>
        </p:blipFill>
        <p:spPr>
          <a:xfrm>
            <a:off x="9196028" y="33477938"/>
            <a:ext cx="9057751" cy="9382656"/>
          </a:xfrm>
          <a:prstGeom prst="rect">
            <a:avLst/>
          </a:prstGeom>
        </p:spPr>
      </p:pic>
      <p:sp>
        <p:nvSpPr>
          <p:cNvPr id="24" name="30 CuadroTexto"/>
          <p:cNvSpPr txBox="1"/>
          <p:nvPr/>
        </p:nvSpPr>
        <p:spPr>
          <a:xfrm>
            <a:off x="9185302" y="42673086"/>
            <a:ext cx="9364850" cy="483381"/>
          </a:xfrm>
          <a:prstGeom prst="rect">
            <a:avLst/>
          </a:prstGeom>
          <a:noFill/>
        </p:spPr>
        <p:txBody>
          <a:bodyPr wrap="square" lIns="112947" tIns="56473" rIns="112947" bIns="56473">
            <a:spAutoFit/>
          </a:bodyPr>
          <a:lstStyle/>
          <a:p>
            <a:pPr>
              <a:defRPr/>
            </a:pPr>
            <a:r>
              <a:rPr lang="es-ES" sz="2400" b="1" dirty="0">
                <a:solidFill>
                  <a:schemeClr val="accent5">
                    <a:lumMod val="50000"/>
                  </a:schemeClr>
                </a:solidFill>
                <a:latin typeface="Verdana"/>
                <a:cs typeface="Verdana"/>
              </a:rPr>
              <a:t>Tabla 1</a:t>
            </a:r>
            <a:r>
              <a:rPr lang="es-ES" sz="2400" dirty="0">
                <a:solidFill>
                  <a:schemeClr val="accent5">
                    <a:lumMod val="50000"/>
                  </a:schemeClr>
                </a:solidFill>
                <a:latin typeface="Verdana"/>
                <a:cs typeface="Verdana"/>
              </a:rPr>
              <a:t>: Plantilla utilizada para el análisis QIM. </a:t>
            </a:r>
          </a:p>
        </p:txBody>
      </p:sp>
      <p:pic>
        <p:nvPicPr>
          <p:cNvPr id="25" name="Imagen 24"/>
          <p:cNvPicPr>
            <a:picLocks noChangeAspect="1"/>
          </p:cNvPicPr>
          <p:nvPr/>
        </p:nvPicPr>
        <p:blipFill>
          <a:blip r:embed="rId7"/>
          <a:stretch>
            <a:fillRect/>
          </a:stretch>
        </p:blipFill>
        <p:spPr>
          <a:xfrm>
            <a:off x="432907" y="34943813"/>
            <a:ext cx="8464747" cy="7607492"/>
          </a:xfrm>
          <a:prstGeom prst="rect">
            <a:avLst/>
          </a:prstGeom>
          <a:ln>
            <a:solidFill>
              <a:schemeClr val="bg1">
                <a:lumMod val="50000"/>
              </a:schemeClr>
            </a:solidFill>
          </a:ln>
        </p:spPr>
      </p:pic>
      <p:sp>
        <p:nvSpPr>
          <p:cNvPr id="27" name="127 CuadroTexto"/>
          <p:cNvSpPr txBox="1"/>
          <p:nvPr/>
        </p:nvSpPr>
        <p:spPr>
          <a:xfrm>
            <a:off x="20035608" y="12722942"/>
            <a:ext cx="12100893" cy="883490"/>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ctr"/>
            <a:r>
              <a:rPr lang="es-ES" sz="5000" dirty="0">
                <a:solidFill>
                  <a:schemeClr val="bg1"/>
                </a:solidFill>
                <a:latin typeface="Verdana"/>
                <a:cs typeface="Verdana"/>
              </a:rPr>
              <a:t>RESULTADOS</a:t>
            </a:r>
          </a:p>
        </p:txBody>
      </p:sp>
      <p:sp>
        <p:nvSpPr>
          <p:cNvPr id="28" name="128 Elipse"/>
          <p:cNvSpPr/>
          <p:nvPr/>
        </p:nvSpPr>
        <p:spPr>
          <a:xfrm>
            <a:off x="20453352" y="12760662"/>
            <a:ext cx="1175789" cy="1097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pPr algn="ctr"/>
            <a:endParaRPr lang="es-ES" sz="6700"/>
          </a:p>
        </p:txBody>
      </p:sp>
      <p:sp>
        <p:nvSpPr>
          <p:cNvPr id="29" name="Rectángulo 28"/>
          <p:cNvSpPr/>
          <p:nvPr/>
        </p:nvSpPr>
        <p:spPr>
          <a:xfrm>
            <a:off x="17429135" y="13721865"/>
            <a:ext cx="14755094" cy="2083819"/>
          </a:xfrm>
          <a:prstGeom prst="rect">
            <a:avLst/>
          </a:prstGeom>
        </p:spPr>
        <p:txBody>
          <a:bodyPr wrap="square" lIns="112947" tIns="56473" rIns="112947" bIns="56473">
            <a:spAutoFit/>
          </a:bodyPr>
          <a:lstStyle/>
          <a:p>
            <a:pPr algn="just"/>
            <a:r>
              <a:rPr lang="es-ES" sz="3200" dirty="0" smtClean="0">
                <a:latin typeface="Verdana"/>
                <a:cs typeface="Verdana"/>
              </a:rPr>
              <a:t>La frescura del pez fue analizada mediante QIM. La inclusión de 4 % de cebada y cantidades crecientes de </a:t>
            </a:r>
            <a:r>
              <a:rPr lang="es-ES" sz="3200" smtClean="0">
                <a:latin typeface="Verdana"/>
                <a:cs typeface="Verdana"/>
              </a:rPr>
              <a:t>remolacha </a:t>
            </a:r>
            <a:r>
              <a:rPr lang="es-ES" sz="3200" smtClean="0">
                <a:latin typeface="Verdana"/>
                <a:cs typeface="Verdana"/>
              </a:rPr>
              <a:t>produjeron</a:t>
            </a:r>
            <a:r>
              <a:rPr lang="es-ES" sz="3200" smtClean="0">
                <a:latin typeface="Verdana"/>
                <a:cs typeface="Verdana"/>
              </a:rPr>
              <a:t> </a:t>
            </a:r>
            <a:r>
              <a:rPr lang="es-ES" sz="3200" dirty="0" smtClean="0">
                <a:latin typeface="Verdana"/>
                <a:cs typeface="Verdana"/>
              </a:rPr>
              <a:t>que las agallas aumentaran su tonalidad roja, lo que proporciona un mayor índice de frescura (Figura 3)</a:t>
            </a:r>
            <a:endParaRPr lang="es-ES" sz="3200" dirty="0">
              <a:latin typeface="Verdana"/>
              <a:cs typeface="Verdana"/>
            </a:endParaRPr>
          </a:p>
        </p:txBody>
      </p:sp>
      <p:sp>
        <p:nvSpPr>
          <p:cNvPr id="30" name="130 CuadroTexto"/>
          <p:cNvSpPr txBox="1"/>
          <p:nvPr/>
        </p:nvSpPr>
        <p:spPr>
          <a:xfrm>
            <a:off x="19854201" y="30242876"/>
            <a:ext cx="12100893" cy="883490"/>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ctr"/>
            <a:r>
              <a:rPr lang="es-ES" sz="5000" dirty="0">
                <a:solidFill>
                  <a:schemeClr val="bg1"/>
                </a:solidFill>
                <a:latin typeface="Verdana"/>
                <a:cs typeface="Verdana"/>
              </a:rPr>
              <a:t>CONCLUSIÓN</a:t>
            </a:r>
          </a:p>
        </p:txBody>
      </p:sp>
      <p:sp>
        <p:nvSpPr>
          <p:cNvPr id="31" name="131 Elipse"/>
          <p:cNvSpPr/>
          <p:nvPr/>
        </p:nvSpPr>
        <p:spPr>
          <a:xfrm>
            <a:off x="20366556" y="30246694"/>
            <a:ext cx="1175789" cy="1097135"/>
          </a:xfrm>
          <a:prstGeom prst="ellipse">
            <a:avLst/>
          </a:prstGeom>
          <a:solidFill>
            <a:srgbClr val="92537A"/>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pPr algn="ctr"/>
            <a:endParaRPr lang="es-ES" sz="6700"/>
          </a:p>
        </p:txBody>
      </p:sp>
      <p:sp>
        <p:nvSpPr>
          <p:cNvPr id="32" name="Rectángulo redondeado 31"/>
          <p:cNvSpPr/>
          <p:nvPr/>
        </p:nvSpPr>
        <p:spPr>
          <a:xfrm>
            <a:off x="18355375" y="31444536"/>
            <a:ext cx="13857432" cy="4305077"/>
          </a:xfrm>
          <a:prstGeom prst="roundRect">
            <a:avLst/>
          </a:prstGeom>
          <a:solidFill>
            <a:srgbClr val="92537A"/>
          </a:solidFill>
          <a:ln>
            <a:solidFill>
              <a:srgbClr val="660066"/>
            </a:solidFill>
          </a:ln>
        </p:spPr>
        <p:style>
          <a:lnRef idx="1">
            <a:schemeClr val="accent1"/>
          </a:lnRef>
          <a:fillRef idx="3">
            <a:schemeClr val="accent1"/>
          </a:fillRef>
          <a:effectRef idx="2">
            <a:schemeClr val="accent1"/>
          </a:effectRef>
          <a:fontRef idx="minor">
            <a:schemeClr val="lt1"/>
          </a:fontRef>
        </p:style>
        <p:txBody>
          <a:bodyPr lIns="112947" tIns="56473" rIns="112947" bIns="56473" rtlCol="0" anchor="ctr"/>
          <a:lstStyle/>
          <a:p>
            <a:pPr algn="ctr"/>
            <a:endParaRPr lang="es-ES"/>
          </a:p>
        </p:txBody>
      </p:sp>
      <p:sp>
        <p:nvSpPr>
          <p:cNvPr id="33" name="Rectángulo 32"/>
          <p:cNvSpPr/>
          <p:nvPr/>
        </p:nvSpPr>
        <p:spPr>
          <a:xfrm>
            <a:off x="18626348" y="31594424"/>
            <a:ext cx="13277947" cy="4053589"/>
          </a:xfrm>
          <a:prstGeom prst="rect">
            <a:avLst/>
          </a:prstGeom>
        </p:spPr>
        <p:txBody>
          <a:bodyPr wrap="square" lIns="112947" tIns="56473" rIns="112947" bIns="56473">
            <a:spAutoFit/>
          </a:bodyPr>
          <a:lstStyle/>
          <a:p>
            <a:pPr algn="just"/>
            <a:r>
              <a:rPr lang="es-ES" sz="3200" dirty="0" smtClean="0">
                <a:solidFill>
                  <a:schemeClr val="bg1"/>
                </a:solidFill>
                <a:latin typeface="Verdana"/>
                <a:cs typeface="Verdana"/>
              </a:rPr>
              <a:t>Ambos ingredientes, de diferente manera mejoran la calidad y frescura de la trucha </a:t>
            </a:r>
            <a:r>
              <a:rPr lang="es-ES" sz="3200" dirty="0" err="1" smtClean="0">
                <a:solidFill>
                  <a:schemeClr val="bg1"/>
                </a:solidFill>
                <a:latin typeface="Verdana"/>
                <a:cs typeface="Verdana"/>
              </a:rPr>
              <a:t>arcoiris</a:t>
            </a:r>
            <a:r>
              <a:rPr lang="es-ES" sz="3200" dirty="0" smtClean="0">
                <a:solidFill>
                  <a:schemeClr val="bg1"/>
                </a:solidFill>
                <a:latin typeface="Verdana"/>
                <a:cs typeface="Verdana"/>
              </a:rPr>
              <a:t> [4,5]. Se observó un color más rojo de los filetes de los peces alimentados con los ingredientes experimentales, lo cual es signo de mayor aceptabilidad por parte del consumidor. Y el color más rojo de las agallas es señal de mayor frescura. Todo esto se traduce  en una mejora de la calidad sensorial de la trucha </a:t>
            </a:r>
            <a:r>
              <a:rPr lang="es-ES" sz="3200" dirty="0" err="1" smtClean="0">
                <a:solidFill>
                  <a:schemeClr val="bg1"/>
                </a:solidFill>
                <a:latin typeface="Verdana"/>
                <a:cs typeface="Verdana"/>
              </a:rPr>
              <a:t>arcoiris</a:t>
            </a:r>
            <a:r>
              <a:rPr lang="es-ES" sz="3200" dirty="0" smtClean="0">
                <a:solidFill>
                  <a:schemeClr val="bg1"/>
                </a:solidFill>
                <a:latin typeface="Verdana"/>
                <a:cs typeface="Verdana"/>
              </a:rPr>
              <a:t> alimentada con cebada o con remolacha roja.</a:t>
            </a:r>
            <a:endParaRPr lang="es-ES" sz="3200" dirty="0">
              <a:solidFill>
                <a:schemeClr val="bg1"/>
              </a:solidFill>
              <a:latin typeface="Verdana"/>
              <a:cs typeface="Verdana"/>
            </a:endParaRPr>
          </a:p>
        </p:txBody>
      </p:sp>
      <p:sp>
        <p:nvSpPr>
          <p:cNvPr id="34" name="130 CuadroTexto"/>
          <p:cNvSpPr txBox="1"/>
          <p:nvPr/>
        </p:nvSpPr>
        <p:spPr>
          <a:xfrm>
            <a:off x="19759879" y="35982368"/>
            <a:ext cx="12100893" cy="883490"/>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ctr"/>
            <a:r>
              <a:rPr lang="es-ES" sz="5000" dirty="0">
                <a:solidFill>
                  <a:schemeClr val="bg1"/>
                </a:solidFill>
                <a:latin typeface="Verdana"/>
                <a:cs typeface="Verdana"/>
              </a:rPr>
              <a:t>AGRADECIMIENTOS</a:t>
            </a:r>
          </a:p>
        </p:txBody>
      </p:sp>
      <p:sp>
        <p:nvSpPr>
          <p:cNvPr id="35" name="131 Elipse"/>
          <p:cNvSpPr/>
          <p:nvPr/>
        </p:nvSpPr>
        <p:spPr>
          <a:xfrm>
            <a:off x="20272234" y="35986186"/>
            <a:ext cx="1175789" cy="109713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pPr algn="ctr"/>
            <a:endParaRPr lang="es-ES" sz="6700"/>
          </a:p>
        </p:txBody>
      </p:sp>
      <p:sp>
        <p:nvSpPr>
          <p:cNvPr id="36" name="Rectángulo 35"/>
          <p:cNvSpPr/>
          <p:nvPr/>
        </p:nvSpPr>
        <p:spPr>
          <a:xfrm>
            <a:off x="18550151" y="37201940"/>
            <a:ext cx="13310621" cy="1591376"/>
          </a:xfrm>
          <a:prstGeom prst="rect">
            <a:avLst/>
          </a:prstGeom>
        </p:spPr>
        <p:txBody>
          <a:bodyPr wrap="square" lIns="112947" tIns="56473" rIns="112947" bIns="56473">
            <a:spAutoFit/>
          </a:bodyPr>
          <a:lstStyle/>
          <a:p>
            <a:pPr algn="just"/>
            <a:r>
              <a:rPr lang="es-ES" sz="3200" dirty="0">
                <a:latin typeface="Verdana"/>
                <a:cs typeface="Verdana"/>
              </a:rPr>
              <a:t>Este trabajo </a:t>
            </a:r>
            <a:r>
              <a:rPr lang="es-ES" sz="3200" dirty="0" smtClean="0">
                <a:latin typeface="Verdana"/>
                <a:cs typeface="Verdana"/>
              </a:rPr>
              <a:t>ha sido cofinanciado </a:t>
            </a:r>
            <a:r>
              <a:rPr lang="es-ES" sz="3200" dirty="0">
                <a:latin typeface="Verdana"/>
                <a:cs typeface="Verdana"/>
              </a:rPr>
              <a:t>con fondos </a:t>
            </a:r>
            <a:r>
              <a:rPr lang="es-ES" sz="3200" dirty="0" smtClean="0">
                <a:latin typeface="Verdana"/>
                <a:cs typeface="Verdana"/>
              </a:rPr>
              <a:t>FEDER e INIA. Julia Pinedo ha sido becada por la beca INIA número 21 (2012, BOE-2012-13337).</a:t>
            </a:r>
            <a:endParaRPr lang="es-ES" sz="3200" dirty="0">
              <a:latin typeface="Verdana"/>
              <a:cs typeface="Verdana"/>
            </a:endParaRPr>
          </a:p>
        </p:txBody>
      </p:sp>
      <p:sp>
        <p:nvSpPr>
          <p:cNvPr id="37" name="Rectángulo 36"/>
          <p:cNvSpPr/>
          <p:nvPr/>
        </p:nvSpPr>
        <p:spPr>
          <a:xfrm>
            <a:off x="18355375" y="40477998"/>
            <a:ext cx="14057461" cy="2699372"/>
          </a:xfrm>
          <a:prstGeom prst="rect">
            <a:avLst/>
          </a:prstGeom>
        </p:spPr>
        <p:style>
          <a:lnRef idx="0">
            <a:schemeClr val="dk1"/>
          </a:lnRef>
          <a:fillRef idx="3">
            <a:schemeClr val="dk1"/>
          </a:fillRef>
          <a:effectRef idx="3">
            <a:schemeClr val="dk1"/>
          </a:effectRef>
          <a:fontRef idx="minor">
            <a:schemeClr val="lt1"/>
          </a:fontRef>
        </p:style>
        <p:txBody>
          <a:bodyPr wrap="square" lIns="112947" tIns="56473" rIns="112947" bIns="56473" rtlCol="0">
            <a:spAutoFit/>
          </a:bodyPr>
          <a:lstStyle/>
          <a:p>
            <a:pPr algn="just"/>
            <a:r>
              <a:rPr lang="es-ES" sz="2400" b="1" dirty="0">
                <a:solidFill>
                  <a:schemeClr val="bg1"/>
                </a:solidFill>
                <a:latin typeface="Verdana"/>
                <a:cs typeface="Verdana"/>
              </a:rPr>
              <a:t>REFERENCIAS</a:t>
            </a:r>
            <a:r>
              <a:rPr lang="es-ES" sz="2400" dirty="0">
                <a:solidFill>
                  <a:schemeClr val="bg1"/>
                </a:solidFill>
                <a:latin typeface="Verdana"/>
                <a:cs typeface="Verdana"/>
              </a:rPr>
              <a:t>:</a:t>
            </a:r>
          </a:p>
          <a:p>
            <a:pPr algn="just"/>
            <a:endParaRPr lang="es-ES" sz="2400" dirty="0">
              <a:solidFill>
                <a:schemeClr val="bg1"/>
              </a:solidFill>
              <a:latin typeface="Verdana"/>
              <a:cs typeface="Verdana"/>
            </a:endParaRPr>
          </a:p>
          <a:p>
            <a:pPr algn="just"/>
            <a:r>
              <a:rPr lang="en-US" sz="2400" dirty="0">
                <a:solidFill>
                  <a:schemeClr val="bg1"/>
                </a:solidFill>
                <a:latin typeface="Verdana"/>
                <a:cs typeface="Verdana"/>
              </a:rPr>
              <a:t>[1] </a:t>
            </a:r>
            <a:r>
              <a:rPr lang="en-US" sz="2400" dirty="0" err="1">
                <a:solidFill>
                  <a:schemeClr val="bg1"/>
                </a:solidFill>
                <a:latin typeface="Verdana"/>
                <a:cs typeface="Verdana"/>
              </a:rPr>
              <a:t>Khojastehnazhand</a:t>
            </a:r>
            <a:r>
              <a:rPr lang="en-US" sz="2400" dirty="0">
                <a:solidFill>
                  <a:schemeClr val="bg1"/>
                </a:solidFill>
                <a:latin typeface="Verdana"/>
                <a:cs typeface="Verdana"/>
              </a:rPr>
              <a:t> M. et al., 2014. Food Research Intern. 56, 25-34.</a:t>
            </a:r>
          </a:p>
          <a:p>
            <a:pPr algn="just"/>
            <a:r>
              <a:rPr lang="en-US" sz="2400" dirty="0">
                <a:solidFill>
                  <a:schemeClr val="bg1"/>
                </a:solidFill>
                <a:latin typeface="Verdana"/>
                <a:cs typeface="Verdana"/>
              </a:rPr>
              <a:t>[2] </a:t>
            </a:r>
            <a:r>
              <a:rPr lang="en-US" sz="2400" dirty="0" err="1">
                <a:solidFill>
                  <a:schemeClr val="bg1"/>
                </a:solidFill>
                <a:latin typeface="Verdana"/>
                <a:cs typeface="Verdana"/>
              </a:rPr>
              <a:t>Bernardi</a:t>
            </a:r>
            <a:r>
              <a:rPr lang="en-US" sz="2400" dirty="0">
                <a:solidFill>
                  <a:schemeClr val="bg1"/>
                </a:solidFill>
                <a:latin typeface="Verdana"/>
                <a:cs typeface="Verdana"/>
              </a:rPr>
              <a:t> D. C. et al., 2013. Braz. Arch. Biol. Technol. 56, 4: 587-598. </a:t>
            </a:r>
          </a:p>
          <a:p>
            <a:pPr algn="just"/>
            <a:r>
              <a:rPr lang="en-US" sz="2400" dirty="0">
                <a:solidFill>
                  <a:schemeClr val="bg1"/>
                </a:solidFill>
                <a:latin typeface="Verdana"/>
                <a:cs typeface="Verdana"/>
              </a:rPr>
              <a:t>[3] </a:t>
            </a:r>
            <a:r>
              <a:rPr lang="en-US" sz="2400" dirty="0" err="1">
                <a:solidFill>
                  <a:schemeClr val="bg1"/>
                </a:solidFill>
                <a:latin typeface="Verdana"/>
                <a:cs typeface="Verdana"/>
              </a:rPr>
              <a:t>Suárez</a:t>
            </a:r>
            <a:r>
              <a:rPr lang="en-US" sz="2400" dirty="0">
                <a:solidFill>
                  <a:schemeClr val="bg1"/>
                </a:solidFill>
                <a:latin typeface="Verdana"/>
                <a:cs typeface="Verdana"/>
              </a:rPr>
              <a:t> M. D. et al., 2014. </a:t>
            </a:r>
            <a:r>
              <a:rPr lang="en-US" sz="2400" dirty="0" err="1">
                <a:solidFill>
                  <a:schemeClr val="bg1"/>
                </a:solidFill>
                <a:latin typeface="Verdana"/>
                <a:cs typeface="Verdana"/>
              </a:rPr>
              <a:t>Aquacultural</a:t>
            </a:r>
            <a:r>
              <a:rPr lang="en-US" sz="2400" dirty="0">
                <a:solidFill>
                  <a:schemeClr val="bg1"/>
                </a:solidFill>
                <a:latin typeface="Verdana"/>
                <a:cs typeface="Verdana"/>
              </a:rPr>
              <a:t> Engineering 63, 16-24. </a:t>
            </a:r>
            <a:endParaRPr lang="en-US" sz="2400" dirty="0" smtClean="0">
              <a:solidFill>
                <a:schemeClr val="bg1"/>
              </a:solidFill>
              <a:latin typeface="Verdana"/>
              <a:cs typeface="Verdana"/>
            </a:endParaRPr>
          </a:p>
          <a:p>
            <a:pPr algn="just"/>
            <a:r>
              <a:rPr lang="en-US" sz="2400" dirty="0" smtClean="0">
                <a:solidFill>
                  <a:schemeClr val="bg1"/>
                </a:solidFill>
                <a:latin typeface="Verdana"/>
                <a:cs typeface="Verdana"/>
              </a:rPr>
              <a:t>[4] </a:t>
            </a:r>
            <a:r>
              <a:rPr lang="en-US" sz="2400" dirty="0" err="1" smtClean="0">
                <a:solidFill>
                  <a:schemeClr val="bg1"/>
                </a:solidFill>
                <a:latin typeface="Verdana"/>
                <a:cs typeface="Verdana"/>
              </a:rPr>
              <a:t>Pinedo</a:t>
            </a:r>
            <a:r>
              <a:rPr lang="en-US" sz="2400" dirty="0" smtClean="0">
                <a:solidFill>
                  <a:schemeClr val="bg1"/>
                </a:solidFill>
                <a:latin typeface="Verdana"/>
                <a:cs typeface="Verdana"/>
              </a:rPr>
              <a:t>-Gil J. et al., 2016. </a:t>
            </a:r>
            <a:r>
              <a:rPr lang="en-US" sz="2400" dirty="0" err="1" smtClean="0">
                <a:solidFill>
                  <a:schemeClr val="bg1"/>
                </a:solidFill>
                <a:latin typeface="Verdana"/>
                <a:cs typeface="Verdana"/>
              </a:rPr>
              <a:t>Aquacult</a:t>
            </a:r>
            <a:r>
              <a:rPr lang="en-US" sz="2400" dirty="0" smtClean="0">
                <a:solidFill>
                  <a:schemeClr val="bg1"/>
                </a:solidFill>
                <a:latin typeface="Verdana"/>
                <a:cs typeface="Verdana"/>
              </a:rPr>
              <a:t> Int. DOI 10.1007/s10499-016-0091-0</a:t>
            </a:r>
          </a:p>
          <a:p>
            <a:pPr algn="just"/>
            <a:r>
              <a:rPr lang="en-US" sz="2400" dirty="0" smtClean="0">
                <a:solidFill>
                  <a:schemeClr val="bg1"/>
                </a:solidFill>
                <a:latin typeface="Verdana"/>
                <a:cs typeface="Verdana"/>
              </a:rPr>
              <a:t>[5] P</a:t>
            </a:r>
            <a:r>
              <a:rPr lang="es-ES" sz="2400" dirty="0" smtClean="0">
                <a:solidFill>
                  <a:schemeClr val="bg1"/>
                </a:solidFill>
                <a:latin typeface="Verdana"/>
                <a:cs typeface="Verdana"/>
              </a:rPr>
              <a:t>i</a:t>
            </a:r>
            <a:r>
              <a:rPr lang="en-US" sz="2400" dirty="0" err="1" smtClean="0">
                <a:solidFill>
                  <a:schemeClr val="bg1"/>
                </a:solidFill>
                <a:latin typeface="Verdana"/>
                <a:cs typeface="Verdana"/>
              </a:rPr>
              <a:t>nedo</a:t>
            </a:r>
            <a:r>
              <a:rPr lang="en-US" sz="2400" dirty="0" smtClean="0">
                <a:solidFill>
                  <a:schemeClr val="bg1"/>
                </a:solidFill>
                <a:latin typeface="Verdana"/>
                <a:cs typeface="Verdana"/>
              </a:rPr>
              <a:t>-Gil J. et al. (On review). Arch. Anim. </a:t>
            </a:r>
            <a:r>
              <a:rPr lang="en-US" sz="2400" dirty="0" err="1" smtClean="0">
                <a:solidFill>
                  <a:schemeClr val="bg1"/>
                </a:solidFill>
                <a:latin typeface="Verdana"/>
                <a:cs typeface="Verdana"/>
              </a:rPr>
              <a:t>Nutr</a:t>
            </a:r>
            <a:r>
              <a:rPr lang="en-US" sz="2400" dirty="0" smtClean="0">
                <a:solidFill>
                  <a:schemeClr val="bg1"/>
                </a:solidFill>
                <a:latin typeface="Verdana"/>
                <a:cs typeface="Verdana"/>
              </a:rPr>
              <a:t>.</a:t>
            </a:r>
            <a:endParaRPr lang="en-US" sz="2400" dirty="0">
              <a:solidFill>
                <a:schemeClr val="bg1"/>
              </a:solidFill>
              <a:latin typeface="Verdana"/>
              <a:cs typeface="Verdana"/>
            </a:endParaRPr>
          </a:p>
        </p:txBody>
      </p:sp>
      <p:pic>
        <p:nvPicPr>
          <p:cNvPr id="38" name="Picture 39"/>
          <p:cNvPicPr>
            <a:picLocks noChangeAspect="1" noChangeArrowheads="1"/>
          </p:cNvPicPr>
          <p:nvPr/>
        </p:nvPicPr>
        <p:blipFill>
          <a:blip r:embed="rId8" cstate="print"/>
          <a:srcRect/>
          <a:stretch>
            <a:fillRect/>
          </a:stretch>
        </p:blipFill>
        <p:spPr bwMode="auto">
          <a:xfrm>
            <a:off x="20398481" y="38910087"/>
            <a:ext cx="4762352" cy="1043802"/>
          </a:xfrm>
          <a:prstGeom prst="rect">
            <a:avLst/>
          </a:prstGeom>
          <a:noFill/>
          <a:ln w="9525">
            <a:noFill/>
            <a:miter lim="800000"/>
            <a:headEnd/>
            <a:tailEnd/>
          </a:ln>
        </p:spPr>
      </p:pic>
      <p:sp>
        <p:nvSpPr>
          <p:cNvPr id="39" name="Text Box 40"/>
          <p:cNvSpPr txBox="1">
            <a:spLocks noChangeArrowheads="1"/>
          </p:cNvSpPr>
          <p:nvPr/>
        </p:nvSpPr>
        <p:spPr bwMode="auto">
          <a:xfrm>
            <a:off x="26654295" y="39169132"/>
            <a:ext cx="2715961" cy="637269"/>
          </a:xfrm>
          <a:prstGeom prst="rect">
            <a:avLst/>
          </a:prstGeom>
          <a:noFill/>
          <a:ln w="9525">
            <a:noFill/>
            <a:miter lim="800000"/>
            <a:headEnd/>
            <a:tailEnd/>
          </a:ln>
        </p:spPr>
        <p:txBody>
          <a:bodyPr wrap="none" lIns="112947" tIns="56473" rIns="112947" bIns="56473">
            <a:spAutoFit/>
          </a:bodyPr>
          <a:lstStyle/>
          <a:p>
            <a:pPr defTabSz="1129467"/>
            <a:r>
              <a:rPr lang="es-ES" sz="1700" b="1" dirty="0">
                <a:latin typeface="+mj-lt"/>
              </a:rPr>
              <a:t>FONDO EUROPEO </a:t>
            </a:r>
          </a:p>
          <a:p>
            <a:pPr defTabSz="1129467"/>
            <a:r>
              <a:rPr lang="es-ES" sz="1700" b="1" dirty="0">
                <a:latin typeface="+mj-lt"/>
              </a:rPr>
              <a:t>DE DESARROLLO REGIONAL</a:t>
            </a:r>
          </a:p>
        </p:txBody>
      </p:sp>
      <p:pic>
        <p:nvPicPr>
          <p:cNvPr id="40" name="Picture 42" descr="flag_yellow_low"/>
          <p:cNvPicPr>
            <a:picLocks noChangeAspect="1" noChangeArrowheads="1"/>
          </p:cNvPicPr>
          <p:nvPr/>
        </p:nvPicPr>
        <p:blipFill>
          <a:blip r:embed="rId9" cstate="print"/>
          <a:srcRect/>
          <a:stretch>
            <a:fillRect/>
          </a:stretch>
        </p:blipFill>
        <p:spPr bwMode="auto">
          <a:xfrm>
            <a:off x="29610866" y="38885323"/>
            <a:ext cx="1633040" cy="1034278"/>
          </a:xfrm>
          <a:prstGeom prst="rect">
            <a:avLst/>
          </a:prstGeom>
          <a:noFill/>
          <a:ln w="9525">
            <a:noFill/>
            <a:miter lim="800000"/>
            <a:headEnd/>
            <a:tailEnd/>
          </a:ln>
        </p:spPr>
      </p:pic>
      <p:pic>
        <p:nvPicPr>
          <p:cNvPr id="44" name="Imagen 43" descr="9816b7e1b06ced179a5acfd9b43ba189.jpg"/>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3249" r="4251" b="14852"/>
          <a:stretch/>
        </p:blipFill>
        <p:spPr>
          <a:xfrm>
            <a:off x="16995016" y="8245420"/>
            <a:ext cx="15179715" cy="3699709"/>
          </a:xfrm>
          <a:prstGeom prst="rect">
            <a:avLst/>
          </a:prstGeom>
          <a:ln>
            <a:solidFill>
              <a:schemeClr val="bg1">
                <a:lumMod val="50000"/>
              </a:schemeClr>
            </a:solidFill>
          </a:ln>
        </p:spPr>
      </p:pic>
      <p:sp>
        <p:nvSpPr>
          <p:cNvPr id="46" name="30 CuadroTexto"/>
          <p:cNvSpPr txBox="1"/>
          <p:nvPr/>
        </p:nvSpPr>
        <p:spPr>
          <a:xfrm>
            <a:off x="16995014" y="12116605"/>
            <a:ext cx="15179715" cy="483381"/>
          </a:xfrm>
          <a:prstGeom prst="rect">
            <a:avLst/>
          </a:prstGeom>
          <a:noFill/>
        </p:spPr>
        <p:txBody>
          <a:bodyPr wrap="square" lIns="112947" tIns="56473" rIns="112947" bIns="56473">
            <a:spAutoFit/>
          </a:bodyPr>
          <a:lstStyle/>
          <a:p>
            <a:pPr>
              <a:defRPr/>
            </a:pPr>
            <a:r>
              <a:rPr lang="es-ES" sz="2400" b="1" dirty="0">
                <a:solidFill>
                  <a:schemeClr val="accent5">
                    <a:lumMod val="50000"/>
                  </a:schemeClr>
                </a:solidFill>
                <a:latin typeface="Verdana"/>
                <a:cs typeface="Verdana"/>
              </a:rPr>
              <a:t>Figura 2</a:t>
            </a:r>
            <a:r>
              <a:rPr lang="es-ES" sz="2400" dirty="0">
                <a:solidFill>
                  <a:schemeClr val="accent5">
                    <a:lumMod val="50000"/>
                  </a:schemeClr>
                </a:solidFill>
                <a:latin typeface="Verdana"/>
                <a:cs typeface="Verdana"/>
              </a:rPr>
              <a:t>: Evaluación sensorial de las distintas muestras de pesado</a:t>
            </a:r>
          </a:p>
        </p:txBody>
      </p:sp>
      <p:pic>
        <p:nvPicPr>
          <p:cNvPr id="3" name="Imagen 2" descr="GAB.UPV.g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44160" y="6095820"/>
            <a:ext cx="5983736" cy="1783604"/>
          </a:xfrm>
          <a:prstGeom prst="rect">
            <a:avLst/>
          </a:prstGeom>
        </p:spPr>
      </p:pic>
      <p:pic>
        <p:nvPicPr>
          <p:cNvPr id="9" name="Imagen 8" descr="AEPAS 2017.jpg"/>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15919" y="-259102"/>
            <a:ext cx="6861873" cy="2529589"/>
          </a:xfrm>
          <a:prstGeom prst="rect">
            <a:avLst/>
          </a:prstGeom>
        </p:spPr>
      </p:pic>
      <p:pic>
        <p:nvPicPr>
          <p:cNvPr id="47" name="Imagen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863102" y="18025232"/>
            <a:ext cx="7715554" cy="554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p:cNvSpPr txBox="1"/>
          <p:nvPr/>
        </p:nvSpPr>
        <p:spPr>
          <a:xfrm>
            <a:off x="441411" y="27940000"/>
            <a:ext cx="16553605" cy="5509200"/>
          </a:xfrm>
          <a:prstGeom prst="rect">
            <a:avLst/>
          </a:prstGeom>
          <a:noFill/>
        </p:spPr>
        <p:txBody>
          <a:bodyPr wrap="square" rtlCol="0">
            <a:spAutoFit/>
          </a:bodyPr>
          <a:lstStyle/>
          <a:p>
            <a:pPr algn="just"/>
            <a:r>
              <a:rPr lang="es-ES" sz="3200" dirty="0" smtClean="0">
                <a:latin typeface="Verdana"/>
                <a:cs typeface="Verdana"/>
              </a:rPr>
              <a:t>Cada </a:t>
            </a:r>
            <a:r>
              <a:rPr lang="es-ES" sz="3200" dirty="0">
                <a:latin typeface="Verdana"/>
                <a:cs typeface="Verdana"/>
              </a:rPr>
              <a:t>cuatro semanas durante el experimento, se tomaron muestras para la evaluación sensorial del pez entero mediante el método del Índice de Calidad (QIM) y los filetes mediante un análisis </a:t>
            </a:r>
            <a:r>
              <a:rPr lang="es-ES" sz="3200" dirty="0" smtClean="0">
                <a:latin typeface="Verdana"/>
                <a:cs typeface="Verdana"/>
              </a:rPr>
              <a:t>descriptivo (QDM). </a:t>
            </a:r>
            <a:r>
              <a:rPr lang="es-ES" sz="3200" dirty="0">
                <a:latin typeface="Verdana"/>
                <a:cs typeface="Verdana"/>
              </a:rPr>
              <a:t>La plantilla para el QIM se elaboró siguiendo las pautas del QIM </a:t>
            </a:r>
            <a:r>
              <a:rPr lang="es-ES" sz="3200" dirty="0" err="1">
                <a:latin typeface="Verdana"/>
                <a:cs typeface="Verdana"/>
              </a:rPr>
              <a:t>Eurofish</a:t>
            </a:r>
            <a:r>
              <a:rPr lang="es-ES" sz="3200" dirty="0">
                <a:latin typeface="Verdana"/>
                <a:cs typeface="Verdana"/>
              </a:rPr>
              <a:t>, en la Tabla 1 se observa la plantilla utilizada; y en el análisis descriptivo de los filetes se analizó el color, olor, textura y aceptabilidad de los mismos dando una puntuación de 1 a 10 (Figura </a:t>
            </a:r>
            <a:r>
              <a:rPr lang="es-ES" sz="3200" dirty="0" smtClean="0">
                <a:latin typeface="Verdana"/>
                <a:cs typeface="Verdana"/>
              </a:rPr>
              <a:t>1)</a:t>
            </a:r>
            <a:r>
              <a:rPr lang="es-ES" sz="3200" dirty="0">
                <a:latin typeface="Verdana"/>
                <a:cs typeface="Verdana"/>
              </a:rPr>
              <a:t>. En ambos casos la menor puntuación correspondió con una mayor frescura del pez. El panel estaba formado por 8 personas (4 hombres y 4 mujeres) con edades comprendidas entre 25 y 50 años con experiencia previa en el análisis sensorial de alimentos. Para comparar los resultados obtenidos en el análisis sensorial se determinó también el color mediante colorímetro</a:t>
            </a:r>
            <a:r>
              <a:rPr lang="es-ES" sz="3200" dirty="0" smtClean="0">
                <a:latin typeface="Verdana"/>
                <a:cs typeface="Verdana"/>
              </a:rPr>
              <a:t>.</a:t>
            </a:r>
            <a:endParaRPr lang="es-ES" sz="3200" dirty="0">
              <a:latin typeface="Verdana"/>
              <a:cs typeface="Verdana"/>
            </a:endParaRPr>
          </a:p>
        </p:txBody>
      </p:sp>
      <p:sp>
        <p:nvSpPr>
          <p:cNvPr id="48" name="80 Elipse"/>
          <p:cNvSpPr/>
          <p:nvPr/>
        </p:nvSpPr>
        <p:spPr>
          <a:xfrm>
            <a:off x="593805" y="16934401"/>
            <a:ext cx="1175789" cy="1097135"/>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pPr algn="ctr"/>
            <a:endParaRPr lang="es-ES" sz="6700"/>
          </a:p>
        </p:txBody>
      </p:sp>
      <p:sp>
        <p:nvSpPr>
          <p:cNvPr id="49" name="Rectángulo redondeado 6"/>
          <p:cNvSpPr>
            <a:spLocks noChangeArrowheads="1"/>
          </p:cNvSpPr>
          <p:nvPr/>
        </p:nvSpPr>
        <p:spPr bwMode="auto">
          <a:xfrm>
            <a:off x="8497128" y="23986295"/>
            <a:ext cx="4105275" cy="3743325"/>
          </a:xfrm>
          <a:prstGeom prst="roundRect">
            <a:avLst>
              <a:gd name="adj" fmla="val 16667"/>
            </a:avLst>
          </a:prstGeom>
          <a:noFill/>
          <a:ln w="28575">
            <a:solidFill>
              <a:srgbClr val="FFC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s-ES">
              <a:solidFill>
                <a:schemeClr val="lt1"/>
              </a:solidFill>
              <a:latin typeface="+mn-lt"/>
              <a:ea typeface="+mn-ea"/>
              <a:cs typeface="+mn-cs"/>
            </a:endParaRPr>
          </a:p>
        </p:txBody>
      </p:sp>
      <p:sp>
        <p:nvSpPr>
          <p:cNvPr id="50" name="Rectángulo redondeado 6"/>
          <p:cNvSpPr>
            <a:spLocks noChangeArrowheads="1"/>
          </p:cNvSpPr>
          <p:nvPr/>
        </p:nvSpPr>
        <p:spPr bwMode="auto">
          <a:xfrm>
            <a:off x="12889741" y="23986295"/>
            <a:ext cx="4105275" cy="3743325"/>
          </a:xfrm>
          <a:prstGeom prst="roundRect">
            <a:avLst>
              <a:gd name="adj" fmla="val 16667"/>
            </a:avLst>
          </a:prstGeom>
          <a:noFill/>
          <a:ln w="28575">
            <a:solidFill>
              <a:srgbClr val="953735"/>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s-ES">
              <a:solidFill>
                <a:schemeClr val="lt1"/>
              </a:solidFill>
              <a:latin typeface="+mn-lt"/>
              <a:ea typeface="+mn-ea"/>
              <a:cs typeface="+mn-cs"/>
            </a:endParaRPr>
          </a:p>
        </p:txBody>
      </p:sp>
      <p:sp>
        <p:nvSpPr>
          <p:cNvPr id="51" name="CuadroTexto 3"/>
          <p:cNvSpPr txBox="1">
            <a:spLocks noChangeArrowheads="1"/>
          </p:cNvSpPr>
          <p:nvPr/>
        </p:nvSpPr>
        <p:spPr bwMode="auto">
          <a:xfrm>
            <a:off x="8641591" y="24264107"/>
            <a:ext cx="374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Arial" charset="0"/>
              <a:buNone/>
            </a:pPr>
            <a:r>
              <a:rPr lang="es-ES_tradnl" sz="1800" b="1">
                <a:latin typeface="Bookman Old Style" charset="0"/>
              </a:rPr>
              <a:t>BARLEY DIETS</a:t>
            </a:r>
          </a:p>
        </p:txBody>
      </p:sp>
      <p:sp>
        <p:nvSpPr>
          <p:cNvPr id="52" name="CuadroTexto 3"/>
          <p:cNvSpPr txBox="1">
            <a:spLocks noChangeArrowheads="1"/>
          </p:cNvSpPr>
          <p:nvPr/>
        </p:nvSpPr>
        <p:spPr bwMode="auto">
          <a:xfrm>
            <a:off x="8641591" y="24624470"/>
            <a:ext cx="37449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None/>
            </a:pPr>
            <a:r>
              <a:rPr lang="es-ES_tradnl" sz="1800" b="1" dirty="0" smtClean="0">
                <a:latin typeface="Bookman Old Style" charset="0"/>
              </a:rPr>
              <a:t>0: 0</a:t>
            </a:r>
            <a:r>
              <a:rPr lang="es-ES_tradnl" sz="1800" b="1" dirty="0">
                <a:latin typeface="Bookman Old Style" charset="0"/>
              </a:rPr>
              <a:t>%</a:t>
            </a:r>
            <a:r>
              <a:rPr lang="es-ES_tradnl" sz="1800" dirty="0">
                <a:latin typeface="Bookman Old Style" charset="0"/>
              </a:rPr>
              <a:t> </a:t>
            </a:r>
            <a:r>
              <a:rPr lang="es-ES_tradnl" sz="1800" dirty="0" err="1" smtClean="0">
                <a:latin typeface="Bookman Old Style" charset="0"/>
              </a:rPr>
              <a:t>Barley</a:t>
            </a:r>
            <a:endParaRPr lang="es-ES" sz="1800" dirty="0">
              <a:latin typeface="Bookman Old Style" charset="0"/>
            </a:endParaRPr>
          </a:p>
          <a:p>
            <a:pPr algn="just" eaLnBrk="1" hangingPunct="1">
              <a:buFont typeface="Arial" charset="0"/>
              <a:buNone/>
            </a:pPr>
            <a:r>
              <a:rPr lang="es-ES" sz="1800" b="1" dirty="0" smtClean="0">
                <a:latin typeface="Bookman Old Style" charset="0"/>
              </a:rPr>
              <a:t>4B:4</a:t>
            </a:r>
            <a:r>
              <a:rPr lang="es-ES" sz="1800" b="1" dirty="0">
                <a:latin typeface="Bookman Old Style" charset="0"/>
              </a:rPr>
              <a:t>%</a:t>
            </a:r>
            <a:r>
              <a:rPr lang="es-ES" sz="1800" dirty="0">
                <a:latin typeface="Bookman Old Style" charset="0"/>
              </a:rPr>
              <a:t> </a:t>
            </a:r>
            <a:r>
              <a:rPr lang="es-ES" sz="1800" dirty="0" err="1" smtClean="0">
                <a:latin typeface="Bookman Old Style" charset="0"/>
              </a:rPr>
              <a:t>Barley</a:t>
            </a:r>
            <a:endParaRPr lang="es-ES" sz="1800" dirty="0">
              <a:latin typeface="Bookman Old Style" charset="0"/>
            </a:endParaRPr>
          </a:p>
          <a:p>
            <a:pPr algn="just" eaLnBrk="1" hangingPunct="1">
              <a:buFont typeface="Arial" charset="0"/>
              <a:buNone/>
            </a:pPr>
            <a:r>
              <a:rPr lang="es-ES" sz="1800" b="1" dirty="0" smtClean="0">
                <a:latin typeface="Bookman Old Style" charset="0"/>
              </a:rPr>
              <a:t>8B:8</a:t>
            </a:r>
            <a:r>
              <a:rPr lang="es-ES" sz="1800" b="1" dirty="0">
                <a:latin typeface="Bookman Old Style" charset="0"/>
              </a:rPr>
              <a:t>% </a:t>
            </a:r>
            <a:r>
              <a:rPr lang="es-ES" sz="1800" dirty="0" err="1" smtClean="0">
                <a:latin typeface="Bookman Old Style" charset="0"/>
              </a:rPr>
              <a:t>Barley</a:t>
            </a:r>
            <a:endParaRPr lang="es-ES" sz="1800" dirty="0">
              <a:latin typeface="Bookman Old Style" charset="0"/>
            </a:endParaRPr>
          </a:p>
          <a:p>
            <a:pPr algn="just" eaLnBrk="1" hangingPunct="1">
              <a:buFont typeface="Arial" charset="0"/>
              <a:buNone/>
            </a:pPr>
            <a:r>
              <a:rPr lang="es-ES" sz="1800" b="1" dirty="0" smtClean="0">
                <a:latin typeface="Bookman Old Style" charset="0"/>
              </a:rPr>
              <a:t>16B: 16</a:t>
            </a:r>
            <a:r>
              <a:rPr lang="es-ES" sz="1800" b="1" dirty="0">
                <a:latin typeface="Bookman Old Style" charset="0"/>
              </a:rPr>
              <a:t>%</a:t>
            </a:r>
            <a:r>
              <a:rPr lang="es-ES" sz="1800" dirty="0">
                <a:latin typeface="Bookman Old Style" charset="0"/>
              </a:rPr>
              <a:t> </a:t>
            </a:r>
            <a:r>
              <a:rPr lang="es-ES" sz="1800" dirty="0" err="1" smtClean="0">
                <a:latin typeface="Bookman Old Style" charset="0"/>
              </a:rPr>
              <a:t>Barley</a:t>
            </a:r>
            <a:endParaRPr lang="es-ES" sz="1800" dirty="0">
              <a:latin typeface="Bookman Old Style" charset="0"/>
            </a:endParaRPr>
          </a:p>
          <a:p>
            <a:pPr algn="just" eaLnBrk="1" hangingPunct="1">
              <a:buFont typeface="Arial" charset="0"/>
              <a:buNone/>
            </a:pPr>
            <a:r>
              <a:rPr lang="es-ES" sz="1800" b="1" dirty="0" smtClean="0">
                <a:latin typeface="Bookman Old Style" charset="0"/>
              </a:rPr>
              <a:t>32B: 32%</a:t>
            </a:r>
            <a:r>
              <a:rPr lang="es-ES" sz="1800" dirty="0" smtClean="0">
                <a:latin typeface="Bookman Old Style" charset="0"/>
              </a:rPr>
              <a:t> </a:t>
            </a:r>
            <a:r>
              <a:rPr lang="es-ES" sz="1800" dirty="0" err="1" smtClean="0">
                <a:latin typeface="Bookman Old Style" charset="0"/>
              </a:rPr>
              <a:t>Barley</a:t>
            </a:r>
            <a:endParaRPr lang="es-ES" sz="1800" dirty="0">
              <a:latin typeface="Bookman Old Style" charset="0"/>
            </a:endParaRPr>
          </a:p>
        </p:txBody>
      </p:sp>
      <p:pic>
        <p:nvPicPr>
          <p:cNvPr id="53" name="1 Imagen"/>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473441" y="26216732"/>
            <a:ext cx="20812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CuadroTexto 3"/>
          <p:cNvSpPr txBox="1">
            <a:spLocks noChangeArrowheads="1"/>
          </p:cNvSpPr>
          <p:nvPr/>
        </p:nvSpPr>
        <p:spPr bwMode="auto">
          <a:xfrm>
            <a:off x="13105641" y="24273632"/>
            <a:ext cx="374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Arial" charset="0"/>
              <a:buNone/>
            </a:pPr>
            <a:r>
              <a:rPr lang="es-ES_tradnl" sz="1800" b="1">
                <a:latin typeface="Bookman Old Style" charset="0"/>
              </a:rPr>
              <a:t>RED BEET DIETS</a:t>
            </a:r>
          </a:p>
        </p:txBody>
      </p:sp>
      <p:sp>
        <p:nvSpPr>
          <p:cNvPr id="55" name="CuadroTexto 3"/>
          <p:cNvSpPr txBox="1">
            <a:spLocks noChangeArrowheads="1"/>
          </p:cNvSpPr>
          <p:nvPr/>
        </p:nvSpPr>
        <p:spPr bwMode="auto">
          <a:xfrm>
            <a:off x="13105641" y="24633995"/>
            <a:ext cx="37449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None/>
            </a:pPr>
            <a:r>
              <a:rPr lang="es-ES_tradnl" sz="1800" b="1" dirty="0" smtClean="0">
                <a:latin typeface="Bookman Old Style" charset="0"/>
              </a:rPr>
              <a:t>0: 0</a:t>
            </a:r>
            <a:r>
              <a:rPr lang="es-ES_tradnl" sz="1800" b="1" dirty="0">
                <a:latin typeface="Bookman Old Style" charset="0"/>
              </a:rPr>
              <a:t>%</a:t>
            </a:r>
            <a:r>
              <a:rPr lang="es-ES_tradnl" sz="1800" dirty="0">
                <a:latin typeface="Bookman Old Style" charset="0"/>
              </a:rPr>
              <a:t> </a:t>
            </a:r>
            <a:r>
              <a:rPr lang="es-ES_tradnl" sz="1800" dirty="0" err="1" smtClean="0">
                <a:latin typeface="Bookman Old Style" charset="0"/>
              </a:rPr>
              <a:t>RedBeet</a:t>
            </a:r>
            <a:r>
              <a:rPr lang="es-ES_tradnl" sz="1800" dirty="0" smtClean="0">
                <a:latin typeface="Bookman Old Style" charset="0"/>
              </a:rPr>
              <a:t> </a:t>
            </a:r>
            <a:r>
              <a:rPr lang="es-ES_tradnl" sz="1800" b="1" dirty="0">
                <a:latin typeface="Bookman Old Style" charset="0"/>
              </a:rPr>
              <a:t>0%</a:t>
            </a:r>
            <a:r>
              <a:rPr lang="es-ES_tradnl" sz="1800" dirty="0">
                <a:latin typeface="Bookman Old Style" charset="0"/>
              </a:rPr>
              <a:t> </a:t>
            </a:r>
            <a:r>
              <a:rPr lang="es-ES" sz="1800" dirty="0">
                <a:latin typeface="Bookman Old Style" charset="0"/>
              </a:rPr>
              <a:t>Betaine</a:t>
            </a:r>
          </a:p>
          <a:p>
            <a:pPr algn="just" eaLnBrk="1" hangingPunct="1">
              <a:buFont typeface="Arial" charset="0"/>
              <a:buNone/>
            </a:pPr>
            <a:r>
              <a:rPr lang="es-ES" sz="1800" b="1" dirty="0" smtClean="0">
                <a:latin typeface="Bookman Old Style" charset="0"/>
              </a:rPr>
              <a:t>A: 14</a:t>
            </a:r>
            <a:r>
              <a:rPr lang="es-ES" sz="1800" b="1" dirty="0">
                <a:latin typeface="Bookman Old Style" charset="0"/>
              </a:rPr>
              <a:t>%</a:t>
            </a:r>
            <a:r>
              <a:rPr lang="es-ES" sz="1800" dirty="0">
                <a:latin typeface="Bookman Old Style" charset="0"/>
              </a:rPr>
              <a:t> </a:t>
            </a:r>
            <a:r>
              <a:rPr lang="es-ES" sz="1800" dirty="0" err="1" smtClean="0">
                <a:latin typeface="Bookman Old Style" charset="0"/>
              </a:rPr>
              <a:t>RedBeet</a:t>
            </a:r>
            <a:r>
              <a:rPr lang="es-ES" sz="1800" dirty="0" smtClean="0">
                <a:latin typeface="Bookman Old Style" charset="0"/>
              </a:rPr>
              <a:t> </a:t>
            </a:r>
            <a:r>
              <a:rPr lang="es-ES" sz="1800" b="1" dirty="0">
                <a:latin typeface="Bookman Old Style" charset="0"/>
              </a:rPr>
              <a:t>0</a:t>
            </a:r>
            <a:r>
              <a:rPr lang="es-ES_tradnl" sz="1800" b="1" dirty="0">
                <a:latin typeface="Bookman Old Style" charset="0"/>
              </a:rPr>
              <a:t>,9% </a:t>
            </a:r>
            <a:r>
              <a:rPr lang="es-ES" sz="1800" dirty="0">
                <a:latin typeface="Bookman Old Style" charset="0"/>
              </a:rPr>
              <a:t>Betaine</a:t>
            </a:r>
          </a:p>
          <a:p>
            <a:pPr algn="just" eaLnBrk="1" hangingPunct="1">
              <a:buFont typeface="Arial" charset="0"/>
              <a:buNone/>
            </a:pPr>
            <a:r>
              <a:rPr lang="es-ES" sz="1800" b="1" dirty="0" smtClean="0">
                <a:latin typeface="Bookman Old Style" charset="0"/>
              </a:rPr>
              <a:t>B: 14</a:t>
            </a:r>
            <a:r>
              <a:rPr lang="es-ES" sz="1800" b="1" dirty="0">
                <a:latin typeface="Bookman Old Style" charset="0"/>
              </a:rPr>
              <a:t>% </a:t>
            </a:r>
            <a:r>
              <a:rPr lang="es-ES" sz="1800" dirty="0" err="1" smtClean="0">
                <a:latin typeface="Bookman Old Style" charset="0"/>
              </a:rPr>
              <a:t>RedBeet</a:t>
            </a:r>
            <a:r>
              <a:rPr lang="es-ES" sz="1800" dirty="0" smtClean="0">
                <a:latin typeface="Bookman Old Style" charset="0"/>
              </a:rPr>
              <a:t> </a:t>
            </a:r>
            <a:r>
              <a:rPr lang="es-ES" sz="1800" b="1" dirty="0" smtClean="0">
                <a:latin typeface="Bookman Old Style" charset="0"/>
              </a:rPr>
              <a:t>1,6%</a:t>
            </a:r>
            <a:r>
              <a:rPr lang="es-ES" sz="1800" dirty="0" smtClean="0">
                <a:latin typeface="Bookman Old Style" charset="0"/>
              </a:rPr>
              <a:t> </a:t>
            </a:r>
            <a:r>
              <a:rPr lang="es-ES" sz="1800" dirty="0">
                <a:latin typeface="Bookman Old Style" charset="0"/>
              </a:rPr>
              <a:t>Betaine</a:t>
            </a:r>
          </a:p>
          <a:p>
            <a:pPr algn="just" eaLnBrk="1" hangingPunct="1">
              <a:buFont typeface="Arial" charset="0"/>
              <a:buNone/>
            </a:pPr>
            <a:r>
              <a:rPr lang="es-ES" sz="1800" b="1" dirty="0" smtClean="0">
                <a:latin typeface="Bookman Old Style" charset="0"/>
              </a:rPr>
              <a:t>C: 28</a:t>
            </a:r>
            <a:r>
              <a:rPr lang="es-ES" sz="1800" b="1" dirty="0">
                <a:latin typeface="Bookman Old Style" charset="0"/>
              </a:rPr>
              <a:t>%</a:t>
            </a:r>
            <a:r>
              <a:rPr lang="es-ES" sz="1800" dirty="0">
                <a:latin typeface="Bookman Old Style" charset="0"/>
              </a:rPr>
              <a:t> </a:t>
            </a:r>
            <a:r>
              <a:rPr lang="es-ES" sz="1800" dirty="0" err="1" smtClean="0">
                <a:latin typeface="Bookman Old Style" charset="0"/>
              </a:rPr>
              <a:t>RedBeet</a:t>
            </a:r>
            <a:r>
              <a:rPr lang="es-ES" sz="1800" dirty="0" smtClean="0">
                <a:latin typeface="Bookman Old Style" charset="0"/>
              </a:rPr>
              <a:t> </a:t>
            </a:r>
            <a:r>
              <a:rPr lang="es-ES" sz="1800" b="1" dirty="0" smtClean="0">
                <a:latin typeface="Bookman Old Style" charset="0"/>
              </a:rPr>
              <a:t>0,9%</a:t>
            </a:r>
            <a:r>
              <a:rPr lang="es-ES" sz="1800" dirty="0" smtClean="0">
                <a:latin typeface="Bookman Old Style" charset="0"/>
              </a:rPr>
              <a:t> </a:t>
            </a:r>
            <a:r>
              <a:rPr lang="es-ES" sz="1800" dirty="0">
                <a:latin typeface="Bookman Old Style" charset="0"/>
              </a:rPr>
              <a:t>Betaine</a:t>
            </a:r>
          </a:p>
          <a:p>
            <a:pPr algn="just" eaLnBrk="1" hangingPunct="1">
              <a:buFont typeface="Arial" charset="0"/>
              <a:buNone/>
            </a:pPr>
            <a:r>
              <a:rPr lang="es-ES" sz="1800" b="1" dirty="0" smtClean="0">
                <a:latin typeface="Bookman Old Style" charset="0"/>
              </a:rPr>
              <a:t>D: 28</a:t>
            </a:r>
            <a:r>
              <a:rPr lang="es-ES" sz="1800" b="1" dirty="0">
                <a:latin typeface="Bookman Old Style" charset="0"/>
              </a:rPr>
              <a:t>%</a:t>
            </a:r>
            <a:r>
              <a:rPr lang="es-ES" sz="1800" dirty="0">
                <a:latin typeface="Bookman Old Style" charset="0"/>
              </a:rPr>
              <a:t> </a:t>
            </a:r>
            <a:r>
              <a:rPr lang="es-ES" sz="1800" dirty="0" err="1" smtClean="0">
                <a:latin typeface="Bookman Old Style" charset="0"/>
              </a:rPr>
              <a:t>RedBeet</a:t>
            </a:r>
            <a:r>
              <a:rPr lang="es-ES" sz="1800" dirty="0" smtClean="0">
                <a:latin typeface="Bookman Old Style" charset="0"/>
              </a:rPr>
              <a:t> </a:t>
            </a:r>
            <a:r>
              <a:rPr lang="es-ES" sz="1800" b="1" dirty="0" smtClean="0">
                <a:latin typeface="Bookman Old Style" charset="0"/>
              </a:rPr>
              <a:t>1,6%</a:t>
            </a:r>
            <a:r>
              <a:rPr lang="es-ES" sz="1800" dirty="0" smtClean="0">
                <a:latin typeface="Bookman Old Style" charset="0"/>
              </a:rPr>
              <a:t> </a:t>
            </a:r>
            <a:r>
              <a:rPr lang="es-ES" sz="1800" dirty="0">
                <a:latin typeface="Bookman Old Style" charset="0"/>
              </a:rPr>
              <a:t>Betaine</a:t>
            </a:r>
          </a:p>
        </p:txBody>
      </p:sp>
      <p:pic>
        <p:nvPicPr>
          <p:cNvPr id="56" name="2 Imagen"/>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869228" y="26137357"/>
            <a:ext cx="21463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30 CuadroTexto"/>
          <p:cNvSpPr txBox="1"/>
          <p:nvPr/>
        </p:nvSpPr>
        <p:spPr>
          <a:xfrm>
            <a:off x="296155" y="33935138"/>
            <a:ext cx="8720319" cy="852713"/>
          </a:xfrm>
          <a:prstGeom prst="rect">
            <a:avLst/>
          </a:prstGeom>
          <a:noFill/>
        </p:spPr>
        <p:txBody>
          <a:bodyPr wrap="square" lIns="112947" tIns="56473" rIns="112947" bIns="56473">
            <a:spAutoFit/>
          </a:bodyPr>
          <a:lstStyle/>
          <a:p>
            <a:pPr>
              <a:defRPr/>
            </a:pPr>
            <a:r>
              <a:rPr lang="es-ES" sz="2400" b="1" dirty="0" smtClean="0">
                <a:solidFill>
                  <a:schemeClr val="accent5">
                    <a:lumMod val="50000"/>
                  </a:schemeClr>
                </a:solidFill>
                <a:latin typeface="Verdana"/>
                <a:cs typeface="Verdana"/>
              </a:rPr>
              <a:t>Figura 1</a:t>
            </a:r>
            <a:r>
              <a:rPr lang="es-ES" sz="2400" dirty="0" smtClean="0">
                <a:solidFill>
                  <a:schemeClr val="accent5">
                    <a:lumMod val="50000"/>
                  </a:schemeClr>
                </a:solidFill>
                <a:latin typeface="Verdana"/>
                <a:cs typeface="Verdana"/>
              </a:rPr>
              <a:t>: </a:t>
            </a:r>
            <a:r>
              <a:rPr lang="es-ES" sz="2400" dirty="0">
                <a:solidFill>
                  <a:schemeClr val="accent5">
                    <a:lumMod val="50000"/>
                  </a:schemeClr>
                </a:solidFill>
                <a:latin typeface="Verdana"/>
                <a:cs typeface="Verdana"/>
              </a:rPr>
              <a:t>Plantilla utilizada para el análisis descriptivo de los filetes. </a:t>
            </a:r>
          </a:p>
        </p:txBody>
      </p:sp>
      <p:pic>
        <p:nvPicPr>
          <p:cNvPr id="58" name="Imagen 5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7396859" y="15696197"/>
            <a:ext cx="14609032" cy="45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ángulo 58"/>
          <p:cNvSpPr/>
          <p:nvPr/>
        </p:nvSpPr>
        <p:spPr>
          <a:xfrm>
            <a:off x="17352559" y="20675296"/>
            <a:ext cx="14755094" cy="1591376"/>
          </a:xfrm>
          <a:prstGeom prst="rect">
            <a:avLst/>
          </a:prstGeom>
        </p:spPr>
        <p:txBody>
          <a:bodyPr wrap="square" lIns="112947" tIns="56473" rIns="112947" bIns="56473">
            <a:spAutoFit/>
          </a:bodyPr>
          <a:lstStyle/>
          <a:p>
            <a:pPr algn="just"/>
            <a:r>
              <a:rPr lang="es-ES" sz="3200" dirty="0" smtClean="0">
                <a:latin typeface="Verdana"/>
                <a:cs typeface="Verdana"/>
              </a:rPr>
              <a:t>El análisis QDM mostró que la inclusión de cebada y remolacha aumentaron significativamente la luminosidad y el color rojo de los filetes (Figura 4).</a:t>
            </a:r>
            <a:endParaRPr lang="es-ES" sz="3200" dirty="0">
              <a:latin typeface="Verdana"/>
              <a:cs typeface="Verdana"/>
            </a:endParaRPr>
          </a:p>
        </p:txBody>
      </p:sp>
      <p:sp>
        <p:nvSpPr>
          <p:cNvPr id="60" name="30 CuadroTexto"/>
          <p:cNvSpPr txBox="1"/>
          <p:nvPr/>
        </p:nvSpPr>
        <p:spPr>
          <a:xfrm>
            <a:off x="17135147" y="20090315"/>
            <a:ext cx="15179715" cy="483381"/>
          </a:xfrm>
          <a:prstGeom prst="rect">
            <a:avLst/>
          </a:prstGeom>
          <a:noFill/>
        </p:spPr>
        <p:txBody>
          <a:bodyPr wrap="square" lIns="112947" tIns="56473" rIns="112947" bIns="56473">
            <a:spAutoFit/>
          </a:bodyPr>
          <a:lstStyle/>
          <a:p>
            <a:pPr>
              <a:defRPr/>
            </a:pPr>
            <a:r>
              <a:rPr lang="es-ES" sz="2400" b="1" dirty="0">
                <a:solidFill>
                  <a:schemeClr val="accent5">
                    <a:lumMod val="50000"/>
                  </a:schemeClr>
                </a:solidFill>
                <a:latin typeface="Verdana"/>
                <a:cs typeface="Verdana"/>
              </a:rPr>
              <a:t>Figura 3</a:t>
            </a:r>
            <a:r>
              <a:rPr lang="es-ES" sz="2400" dirty="0" smtClean="0">
                <a:solidFill>
                  <a:schemeClr val="accent5">
                    <a:lumMod val="50000"/>
                  </a:schemeClr>
                </a:solidFill>
                <a:latin typeface="Verdana"/>
                <a:cs typeface="Verdana"/>
              </a:rPr>
              <a:t>: Color de agallas mediante QIM de los peces alimentados con las diferente dietas.</a:t>
            </a:r>
            <a:endParaRPr lang="es-ES" sz="2400" dirty="0">
              <a:solidFill>
                <a:schemeClr val="accent5">
                  <a:lumMod val="50000"/>
                </a:schemeClr>
              </a:solidFill>
              <a:latin typeface="Verdana"/>
              <a:cs typeface="Verdana"/>
            </a:endParaRPr>
          </a:p>
        </p:txBody>
      </p:sp>
      <p:pic>
        <p:nvPicPr>
          <p:cNvPr id="61" name="Imagen 6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429134" y="22226718"/>
            <a:ext cx="14166917" cy="486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30 CuadroTexto"/>
          <p:cNvSpPr txBox="1"/>
          <p:nvPr/>
        </p:nvSpPr>
        <p:spPr>
          <a:xfrm>
            <a:off x="17356994" y="26763639"/>
            <a:ext cx="15179715" cy="483381"/>
          </a:xfrm>
          <a:prstGeom prst="rect">
            <a:avLst/>
          </a:prstGeom>
          <a:noFill/>
        </p:spPr>
        <p:txBody>
          <a:bodyPr wrap="square" lIns="112947" tIns="56473" rIns="112947" bIns="56473">
            <a:spAutoFit/>
          </a:bodyPr>
          <a:lstStyle/>
          <a:p>
            <a:pPr algn="just">
              <a:defRPr/>
            </a:pPr>
            <a:r>
              <a:rPr lang="es-ES" sz="2400" b="1" dirty="0">
                <a:solidFill>
                  <a:schemeClr val="accent5">
                    <a:lumMod val="50000"/>
                  </a:schemeClr>
                </a:solidFill>
                <a:latin typeface="Verdana"/>
                <a:cs typeface="Verdana"/>
              </a:rPr>
              <a:t>Figura 4</a:t>
            </a:r>
            <a:r>
              <a:rPr lang="es-ES" sz="2400" dirty="0" smtClean="0">
                <a:solidFill>
                  <a:schemeClr val="accent5">
                    <a:lumMod val="50000"/>
                  </a:schemeClr>
                </a:solidFill>
                <a:latin typeface="Verdana"/>
                <a:cs typeface="Verdana"/>
              </a:rPr>
              <a:t>: Color de los filetes mediante QDM de los peces alimentados con las diferente dietas.</a:t>
            </a:r>
            <a:endParaRPr lang="es-ES" sz="2400" dirty="0">
              <a:solidFill>
                <a:schemeClr val="accent5">
                  <a:lumMod val="50000"/>
                </a:schemeClr>
              </a:solidFill>
              <a:latin typeface="Verdana"/>
              <a:cs typeface="Verdana"/>
            </a:endParaRPr>
          </a:p>
        </p:txBody>
      </p:sp>
      <p:sp>
        <p:nvSpPr>
          <p:cNvPr id="63" name="Rectángulo 62"/>
          <p:cNvSpPr/>
          <p:nvPr/>
        </p:nvSpPr>
        <p:spPr>
          <a:xfrm>
            <a:off x="17352559" y="27457400"/>
            <a:ext cx="14755094" cy="2576261"/>
          </a:xfrm>
          <a:prstGeom prst="rect">
            <a:avLst/>
          </a:prstGeom>
        </p:spPr>
        <p:txBody>
          <a:bodyPr wrap="square" lIns="112947" tIns="56473" rIns="112947" bIns="56473">
            <a:spAutoFit/>
          </a:bodyPr>
          <a:lstStyle/>
          <a:p>
            <a:pPr algn="just"/>
            <a:r>
              <a:rPr lang="es-ES" sz="3200" dirty="0" smtClean="0">
                <a:latin typeface="Verdana"/>
                <a:cs typeface="Verdana"/>
              </a:rPr>
              <a:t>Estas características observadas por los panelistas contrastan con los resultados obtenidos con el colorímetro. La inclusión de cebada no mostró diferencias significativas en los parámetros CIELAB, mientras que la inclusión de remolacha si que </a:t>
            </a:r>
            <a:r>
              <a:rPr lang="es-ES" sz="3200" dirty="0" err="1" smtClean="0">
                <a:latin typeface="Verdana"/>
                <a:cs typeface="Verdana"/>
              </a:rPr>
              <a:t>incremetó</a:t>
            </a:r>
            <a:r>
              <a:rPr lang="es-ES" sz="3200" dirty="0" smtClean="0">
                <a:latin typeface="Verdana"/>
                <a:cs typeface="Verdana"/>
              </a:rPr>
              <a:t> la luminosidad (L*) y el color rojo (a*) de los filetes.</a:t>
            </a:r>
            <a:endParaRPr lang="es-ES" sz="3200" dirty="0">
              <a:latin typeface="Verdana"/>
              <a:cs typeface="Verdana"/>
            </a:endParaRPr>
          </a:p>
        </p:txBody>
      </p:sp>
    </p:spTree>
    <p:extLst>
      <p:ext uri="{BB962C8B-B14F-4D97-AF65-F5344CB8AC3E}">
        <p14:creationId xmlns:p14="http://schemas.microsoft.com/office/powerpoint/2010/main" val="864121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1792</TotalTime>
  <Words>1152</Words>
  <Application>Microsoft Macintosh PowerPoint</Application>
  <PresentationFormat>Personalizado</PresentationFormat>
  <Paragraphs>46</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 Pinedo</dc:creator>
  <cp:lastModifiedBy>Julia Pinedo</cp:lastModifiedBy>
  <cp:revision>59</cp:revision>
  <dcterms:created xsi:type="dcterms:W3CDTF">2015-08-30T14:57:49Z</dcterms:created>
  <dcterms:modified xsi:type="dcterms:W3CDTF">2017-09-25T03:38:00Z</dcterms:modified>
</cp:coreProperties>
</file>